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</p:sldIdLst>
  <p:sldSz cy="5143500" cx="9144000"/>
  <p:notesSz cx="6858000" cy="9144000"/>
  <p:embeddedFontLst>
    <p:embeddedFont>
      <p:font typeface="Montserrat SemiBold"/>
      <p:regular r:id="rId73"/>
      <p:bold r:id="rId74"/>
      <p:italic r:id="rId75"/>
      <p:boldItalic r:id="rId76"/>
    </p:embeddedFont>
    <p:embeddedFont>
      <p:font typeface="Raleway"/>
      <p:regular r:id="rId77"/>
      <p:bold r:id="rId78"/>
      <p:italic r:id="rId79"/>
      <p:boldItalic r:id="rId80"/>
    </p:embeddedFont>
    <p:embeddedFont>
      <p:font typeface="Raleway ExtraBold"/>
      <p:bold r:id="rId81"/>
      <p:boldItalic r:id="rId82"/>
    </p:embeddedFont>
    <p:embeddedFont>
      <p:font typeface="Montserrat"/>
      <p:regular r:id="rId83"/>
      <p:bold r:id="rId84"/>
      <p:italic r:id="rId85"/>
      <p:boldItalic r:id="rId86"/>
    </p:embeddedFont>
    <p:embeddedFont>
      <p:font typeface="Titillium Web"/>
      <p:regular r:id="rId87"/>
      <p:bold r:id="rId88"/>
      <p:italic r:id="rId89"/>
      <p:boldItalic r:id="rId90"/>
    </p:embeddedFont>
    <p:embeddedFont>
      <p:font typeface="Raleway Light"/>
      <p:regular r:id="rId91"/>
      <p:bold r:id="rId92"/>
      <p:italic r:id="rId93"/>
      <p:boldItalic r:id="rId94"/>
    </p:embeddedFont>
    <p:embeddedFont>
      <p:font typeface="Roboto Mono"/>
      <p:regular r:id="rId95"/>
      <p:bold r:id="rId96"/>
      <p:italic r:id="rId97"/>
      <p:boldItalic r:id="rId9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font" Target="fonts/RobotoMono-regular.fntdata"/><Relationship Id="rId94" Type="http://schemas.openxmlformats.org/officeDocument/2006/relationships/font" Target="fonts/RalewayLight-boldItalic.fntdata"/><Relationship Id="rId97" Type="http://schemas.openxmlformats.org/officeDocument/2006/relationships/font" Target="fonts/RobotoMono-italic.fntdata"/><Relationship Id="rId96" Type="http://schemas.openxmlformats.org/officeDocument/2006/relationships/font" Target="fonts/RobotoMon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8" Type="http://schemas.openxmlformats.org/officeDocument/2006/relationships/font" Target="fonts/RobotoMon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font" Target="fonts/RalewayLight-regular.fntdata"/><Relationship Id="rId90" Type="http://schemas.openxmlformats.org/officeDocument/2006/relationships/font" Target="fonts/TitilliumWeb-boldItalic.fntdata"/><Relationship Id="rId93" Type="http://schemas.openxmlformats.org/officeDocument/2006/relationships/font" Target="fonts/RalewayLight-italic.fntdata"/><Relationship Id="rId92" Type="http://schemas.openxmlformats.org/officeDocument/2006/relationships/font" Target="fonts/RalewayLight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84" Type="http://schemas.openxmlformats.org/officeDocument/2006/relationships/font" Target="fonts/Montserrat-bold.fntdata"/><Relationship Id="rId83" Type="http://schemas.openxmlformats.org/officeDocument/2006/relationships/font" Target="fonts/Montserrat-regular.fntdata"/><Relationship Id="rId86" Type="http://schemas.openxmlformats.org/officeDocument/2006/relationships/font" Target="fonts/Montserrat-boldItalic.fntdata"/><Relationship Id="rId85" Type="http://schemas.openxmlformats.org/officeDocument/2006/relationships/font" Target="fonts/Montserrat-italic.fntdata"/><Relationship Id="rId88" Type="http://schemas.openxmlformats.org/officeDocument/2006/relationships/font" Target="fonts/TitilliumWeb-bold.fntdata"/><Relationship Id="rId87" Type="http://schemas.openxmlformats.org/officeDocument/2006/relationships/font" Target="fonts/TitilliumWeb-regular.fntdata"/><Relationship Id="rId89" Type="http://schemas.openxmlformats.org/officeDocument/2006/relationships/font" Target="fonts/TitilliumWeb-italic.fntdata"/><Relationship Id="rId80" Type="http://schemas.openxmlformats.org/officeDocument/2006/relationships/font" Target="fonts/Raleway-boldItalic.fntdata"/><Relationship Id="rId82" Type="http://schemas.openxmlformats.org/officeDocument/2006/relationships/font" Target="fonts/RalewayExtraBold-boldItalic.fntdata"/><Relationship Id="rId81" Type="http://schemas.openxmlformats.org/officeDocument/2006/relationships/font" Target="fonts/RalewayExtra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MontserratSemiBold-regular.fntdata"/><Relationship Id="rId72" Type="http://schemas.openxmlformats.org/officeDocument/2006/relationships/slide" Target="slides/slide67.xml"/><Relationship Id="rId75" Type="http://schemas.openxmlformats.org/officeDocument/2006/relationships/font" Target="fonts/MontserratSemiBold-italic.fntdata"/><Relationship Id="rId74" Type="http://schemas.openxmlformats.org/officeDocument/2006/relationships/font" Target="fonts/MontserratSemiBold-bold.fntdata"/><Relationship Id="rId77" Type="http://schemas.openxmlformats.org/officeDocument/2006/relationships/font" Target="fonts/Raleway-regular.fntdata"/><Relationship Id="rId76" Type="http://schemas.openxmlformats.org/officeDocument/2006/relationships/font" Target="fonts/MontserratSemiBold-boldItalic.fntdata"/><Relationship Id="rId79" Type="http://schemas.openxmlformats.org/officeDocument/2006/relationships/font" Target="fonts/Raleway-italic.fntdata"/><Relationship Id="rId78" Type="http://schemas.openxmlformats.org/officeDocument/2006/relationships/font" Target="fonts/Raleway-bold.fntdata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73144c7c0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73144c7c0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e362c3e58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e362c3e58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362c3e58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362c3e58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362c3e58c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e362c3e58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362c3e58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362c3e58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362c3e58c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e362c3e58c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e397a8633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e397a8633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e397a8633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e397a8633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362c3e58c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362c3e58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362c3e58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362c3e58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e397a8633d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e397a8633d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397a8633d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e397a8633d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397a8633d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397a8633d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99b3600d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99b3600d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e397a8633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e397a8633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e397a8633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e397a8633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e397a8633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e397a8633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e397a8633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e397a8633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e397a8633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e397a8633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e397a8633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e397a8633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b377c171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b377c171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e397a8633d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e397a8633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b377c1717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b377c171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e3a99dee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e3a99dee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3a99dee5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e3a99dee5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e3a99dee5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e3a99dee5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e3a99dee5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e3a99dee5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41db841cd7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141db841cd7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Usar para los módulos más importantes de la clase, donde se introducen conceptos que se ven en varios slides. No hay que usarla para todos los módulos.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41db841cd7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41db841cd7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41db841cd7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41db841cd7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41db841cd7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41db841cd7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41db841cd7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41db841cd7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41db841cd7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41db841cd7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b377c171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b377c171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7b377c171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7b377c171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e397a8633d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e397a8633d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c73144c7c0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c73144c7c0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c73144c7c0_0_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c73144c7c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c73144c7c0_0_4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c73144c7c0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e397a8633d_0_1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e397a8633d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e397a8633d_0_1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e397a8633d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e397a8633d_0_1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e397a8633d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e397a8633d_0_1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e397a8633d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e397a8633d_0_1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e397a8633d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e362c3e58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e362c3e58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e397a8633d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e397a8633d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e397a8633d_0_1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e397a8633d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e397a8633d_3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e397a8633d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e397a8633d_3_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e397a8633d_3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e397a8633d_3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e397a8633d_3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e397a8633d_3_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e397a8633d_3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e397a8633d_3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e397a8633d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e397a8633d_3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e397a8633d_3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e397a8633d_3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e397a8633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e397a8633d_3_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e397a8633d_3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362c3e58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362c3e58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e397a8633d_3_5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e397a8633d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e397a8633d_3_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e397a8633d_3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e397a8633d_3_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e397a8633d_3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397a8633d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397a8633d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e397a8633d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e397a8633d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f25955b5e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f25955b5e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e397a8633d_3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e397a8633d_3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e397a8633d_3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e397a8633d_3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362c3e58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e362c3e58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362c3e58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362c3e58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b377c171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b377c171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745800"/>
          </a:xfrm>
          <a:prstGeom prst="rect">
            <a:avLst/>
          </a:prstGeom>
          <a:solidFill>
            <a:srgbClr val="FF0040">
              <a:alpha val="8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79000" y="1920450"/>
            <a:ext cx="54300" cy="1191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685800" y="1915625"/>
            <a:ext cx="54123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">
  <p:cSld name="TITLE_ONLY_1_1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/>
          <p:nvPr/>
        </p:nvSpPr>
        <p:spPr>
          <a:xfrm>
            <a:off x="0" y="0"/>
            <a:ext cx="2292000" cy="5143500"/>
          </a:xfrm>
          <a:prstGeom prst="rect">
            <a:avLst/>
          </a:prstGeom>
          <a:solidFill>
            <a:srgbClr val="FF0040">
              <a:alpha val="8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idx="1" type="body"/>
          </p:nvPr>
        </p:nvSpPr>
        <p:spPr>
          <a:xfrm>
            <a:off x="633300" y="4285675"/>
            <a:ext cx="80535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66" name="Google Shape;66;p12"/>
          <p:cNvSpPr/>
          <p:nvPr/>
        </p:nvSpPr>
        <p:spPr>
          <a:xfrm>
            <a:off x="579000" y="4467900"/>
            <a:ext cx="54300" cy="67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">
  <p:cSld name="BLANK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/>
          <p:nvPr/>
        </p:nvSpPr>
        <p:spPr>
          <a:xfrm>
            <a:off x="0" y="0"/>
            <a:ext cx="9144000" cy="259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9144000" cy="374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579000" y="1722000"/>
            <a:ext cx="54300" cy="136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826350" y="1519225"/>
            <a:ext cx="46383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826350" y="2763850"/>
            <a:ext cx="76320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-9750"/>
            <a:ext cx="77268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1261050" y="1058150"/>
            <a:ext cx="5404500" cy="27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▪"/>
              <a:defRPr i="1" sz="3000">
                <a:solidFill>
                  <a:srgbClr val="FFFFFF"/>
                </a:solidFill>
              </a:defRPr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i="1" sz="3000">
                <a:solidFill>
                  <a:srgbClr val="FFFFFF"/>
                </a:solidFill>
              </a:defRPr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▸"/>
              <a:defRPr i="1" sz="3000">
                <a:solidFill>
                  <a:srgbClr val="FFFFFF"/>
                </a:solidFill>
              </a:defRPr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▹"/>
              <a:defRPr i="1" sz="3000">
                <a:solidFill>
                  <a:srgbClr val="FFFFFF"/>
                </a:solidFill>
              </a:defRPr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▹"/>
              <a:defRPr i="1" sz="3000">
                <a:solidFill>
                  <a:srgbClr val="FFFFFF"/>
                </a:solidFill>
              </a:defRPr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▹"/>
              <a:defRPr i="1" sz="3000">
                <a:solidFill>
                  <a:srgbClr val="FFFFFF"/>
                </a:solidFill>
              </a:defRPr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▹"/>
              <a:defRPr i="1" sz="3000">
                <a:solidFill>
                  <a:srgbClr val="FFFFFF"/>
                </a:solidFill>
              </a:defRPr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▹"/>
              <a:defRPr i="1" sz="3000">
                <a:solidFill>
                  <a:srgbClr val="FFFFFF"/>
                </a:solidFill>
              </a:defRPr>
            </a:lvl8pPr>
            <a:lvl9pPr indent="-419100" lvl="8" marL="411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▹"/>
              <a:defRPr i="1"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/>
        </p:nvSpPr>
        <p:spPr>
          <a:xfrm>
            <a:off x="439873" y="7423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rgbClr val="FFFFFF"/>
                </a:solidFill>
              </a:rPr>
              <a:t>“</a:t>
            </a:r>
            <a:endParaRPr b="1" sz="9600">
              <a:solidFill>
                <a:srgbClr val="FFFFFF"/>
              </a:solidFill>
            </a:endParaRPr>
          </a:p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844425" y="1586325"/>
            <a:ext cx="5971500" cy="31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▸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/>
        </p:txBody>
      </p:sp>
      <p:sp>
        <p:nvSpPr>
          <p:cNvPr id="27" name="Google Shape;27;p5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844425" y="1584700"/>
            <a:ext cx="3267300" cy="32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▸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2" type="body"/>
          </p:nvPr>
        </p:nvSpPr>
        <p:spPr>
          <a:xfrm>
            <a:off x="4308498" y="1584700"/>
            <a:ext cx="3267300" cy="32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▸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/>
        </p:txBody>
      </p:sp>
      <p:sp>
        <p:nvSpPr>
          <p:cNvPr id="34" name="Google Shape;34;p6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844425" y="1610450"/>
            <a:ext cx="2257200" cy="3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▸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3217286" y="1610450"/>
            <a:ext cx="2257200" cy="3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▸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9pPr>
          </a:lstStyle>
          <a:p/>
        </p:txBody>
      </p:sp>
      <p:sp>
        <p:nvSpPr>
          <p:cNvPr id="41" name="Google Shape;41;p7"/>
          <p:cNvSpPr txBox="1"/>
          <p:nvPr>
            <p:ph idx="3" type="body"/>
          </p:nvPr>
        </p:nvSpPr>
        <p:spPr>
          <a:xfrm>
            <a:off x="5590146" y="1610450"/>
            <a:ext cx="2257200" cy="3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▸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9pPr>
          </a:lstStyle>
          <a:p/>
        </p:txBody>
      </p:sp>
      <p:sp>
        <p:nvSpPr>
          <p:cNvPr id="42" name="Google Shape;42;p7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7" name="Google Shape;47;p8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8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color">
  <p:cSld name="TITLE_ONL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/>
          <p:nvPr/>
        </p:nvSpPr>
        <p:spPr>
          <a:xfrm>
            <a:off x="0" y="0"/>
            <a:ext cx="9144000" cy="374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9"/>
          <p:cNvSpPr txBox="1"/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3" name="Google Shape;53;p9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half">
  <p:cSld name="TITLE_ONLY_1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0" y="0"/>
            <a:ext cx="4578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0"/>
          <p:cNvSpPr txBox="1"/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8" name="Google Shape;58;p10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9" name="Google Shape;59;p10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rgbClr val="FF00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tillium Web"/>
              <a:buNone/>
              <a:defRPr b="1" sz="2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tillium Web"/>
              <a:buNone/>
              <a:defRPr b="1" sz="2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tillium Web"/>
              <a:buNone/>
              <a:defRPr b="1" sz="2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tillium Web"/>
              <a:buNone/>
              <a:defRPr b="1" sz="2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tillium Web"/>
              <a:buNone/>
              <a:defRPr b="1" sz="2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tillium Web"/>
              <a:buNone/>
              <a:defRPr b="1" sz="2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tillium Web"/>
              <a:buNone/>
              <a:defRPr b="1" sz="2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tillium Web"/>
              <a:buNone/>
              <a:defRPr b="1" sz="2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tillium Web"/>
              <a:buNone/>
              <a:defRPr b="1" sz="2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3798" y="1586325"/>
            <a:ext cx="6092100" cy="3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Char char="▪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Char char="▫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Char char="▸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200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r">
              <a:buNone/>
              <a:defRPr b="1" sz="1200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r">
              <a:buNone/>
              <a:defRPr b="1" sz="1200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r">
              <a:buNone/>
              <a:defRPr b="1" sz="1200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r">
              <a:buNone/>
              <a:defRPr b="1" sz="1200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r">
              <a:buNone/>
              <a:defRPr b="1" sz="1200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r">
              <a:buNone/>
              <a:defRPr b="1" sz="1200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r">
              <a:buNone/>
              <a:defRPr b="1" sz="1200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r">
              <a:buNone/>
              <a:defRPr b="1" sz="1200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5.xml"/><Relationship Id="rId3" Type="http://schemas.openxmlformats.org/officeDocument/2006/relationships/hyperlink" Target="https://developer.mozilla.org/es/docs/Web/API/Document" TargetMode="Externa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7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/>
        </p:nvSpPr>
        <p:spPr>
          <a:xfrm>
            <a:off x="0" y="1670400"/>
            <a:ext cx="9144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JavaScript</a:t>
            </a:r>
            <a:br>
              <a:rPr b="1" lang="es" sz="6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" sz="3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Clase 13: Funciones y </a:t>
            </a:r>
            <a:r>
              <a:rPr lang="es" sz="3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DOM</a:t>
            </a:r>
            <a:endParaRPr sz="3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5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47" name="Google Shape;147;p25"/>
          <p:cNvSpPr txBox="1"/>
          <p:nvPr/>
        </p:nvSpPr>
        <p:spPr>
          <a:xfrm>
            <a:off x="922000" y="16573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(nombre)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alert(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"Hola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nombre);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800" strike="sngStrike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6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54" name="Google Shape;154;p26"/>
          <p:cNvSpPr txBox="1"/>
          <p:nvPr/>
        </p:nvSpPr>
        <p:spPr>
          <a:xfrm>
            <a:off x="922000" y="16573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(nombre)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alert(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"Hola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nombre);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800" strike="sngStrike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55" name="Google Shape;155;p26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56" name="Google Shape;156;p26"/>
            <p:cNvSpPr/>
            <p:nvPr/>
          </p:nvSpPr>
          <p:spPr>
            <a:xfrm>
              <a:off x="6807900" y="26712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6"/>
            <p:cNvSpPr/>
            <p:nvPr/>
          </p:nvSpPr>
          <p:spPr>
            <a:xfrm>
              <a:off x="6807900" y="26364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6"/>
            <p:cNvSpPr/>
            <p:nvPr/>
          </p:nvSpPr>
          <p:spPr>
            <a:xfrm>
              <a:off x="6807900" y="2706075"/>
              <a:ext cx="102600" cy="29925"/>
            </a:xfrm>
            <a:custGeom>
              <a:rect b="b" l="l" r="r" t="t"/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6"/>
            <p:cNvSpPr/>
            <p:nvPr/>
          </p:nvSpPr>
          <p:spPr>
            <a:xfrm>
              <a:off x="6811575" y="2463675"/>
              <a:ext cx="95275" cy="160600"/>
            </a:xfrm>
            <a:custGeom>
              <a:rect b="b" l="l" r="r" t="t"/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6"/>
            <p:cNvSpPr/>
            <p:nvPr/>
          </p:nvSpPr>
          <p:spPr>
            <a:xfrm>
              <a:off x="6730350" y="2315900"/>
              <a:ext cx="257700" cy="308375"/>
            </a:xfrm>
            <a:custGeom>
              <a:rect b="b" l="l" r="r" t="t"/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p26"/>
          <p:cNvSpPr/>
          <p:nvPr/>
        </p:nvSpPr>
        <p:spPr>
          <a:xfrm>
            <a:off x="5642800" y="1146150"/>
            <a:ext cx="2145300" cy="2207100"/>
          </a:xfrm>
          <a:prstGeom prst="foldedCorner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¡I</a:t>
            </a:r>
            <a:r>
              <a:rPr b="1" lang="es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mportante!</a:t>
            </a:r>
            <a:endParaRPr b="1"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El operador + sirve para concatenar strings </a:t>
            </a: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7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68" name="Google Shape;168;p27"/>
          <p:cNvSpPr txBox="1"/>
          <p:nvPr/>
        </p:nvSpPr>
        <p:spPr>
          <a:xfrm>
            <a:off x="922000" y="16573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(nombre)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alert(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"Hola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nombre);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¿Qué hace nuestro código ahora?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 strike="sngStrike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8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75" name="Google Shape;175;p28"/>
          <p:cNvSpPr txBox="1"/>
          <p:nvPr/>
        </p:nvSpPr>
        <p:spPr>
          <a:xfrm>
            <a:off x="922000" y="1657350"/>
            <a:ext cx="6866100" cy="30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(nombre)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alert(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"Hola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nombre);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¿Qué hace nuestro código ahora?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 strike="sngStrike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NADA. 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Pero tenemos una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función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que </a:t>
            </a:r>
            <a:r>
              <a:rPr i="1"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sabe 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saludar nombres.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9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82" name="Google Shape;182;p29"/>
          <p:cNvSpPr txBox="1"/>
          <p:nvPr/>
        </p:nvSpPr>
        <p:spPr>
          <a:xfrm>
            <a:off x="922000" y="1657350"/>
            <a:ext cx="6866100" cy="30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(nombre)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alert(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"Hola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nombre);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Para que se ejecute, t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enemos que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invocarla 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con el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parámetro 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que necesita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0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89" name="Google Shape;189;p30"/>
          <p:cNvSpPr txBox="1"/>
          <p:nvPr/>
        </p:nvSpPr>
        <p:spPr>
          <a:xfrm>
            <a:off x="922000" y="1657350"/>
            <a:ext cx="6866100" cy="30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(nombre)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alert(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"Hola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nombre);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saludar(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"Ana"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saludar(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"Carolina"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saludar(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"Ignacio"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¡Ahora sí!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1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96" name="Google Shape;196;p31"/>
          <p:cNvSpPr txBox="1"/>
          <p:nvPr/>
        </p:nvSpPr>
        <p:spPr>
          <a:xfrm>
            <a:off x="922000" y="1657350"/>
            <a:ext cx="6866100" cy="30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(nombre, apellido)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alert(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"Hola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nombre +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apellido);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Ahora tenemos una función más formal.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Sabe saludar con nombre y apellido.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2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03" name="Google Shape;203;p32"/>
          <p:cNvSpPr txBox="1"/>
          <p:nvPr/>
        </p:nvSpPr>
        <p:spPr>
          <a:xfrm>
            <a:off x="922000" y="1657350"/>
            <a:ext cx="6866100" cy="30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(nombre, apellido)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alert(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"Hola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nombre +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apellido);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Ahora tenemos una función más formal.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Sabe saludar con nombre y apellido.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¿Cuántos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parámetros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tiene esta función?</a:t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3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10" name="Google Shape;210;p33"/>
          <p:cNvSpPr txBox="1"/>
          <p:nvPr/>
        </p:nvSpPr>
        <p:spPr>
          <a:xfrm>
            <a:off x="922000" y="1657350"/>
            <a:ext cx="6866100" cy="30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(nombre, apellido)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alert(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"Hola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nombre +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 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apellido);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saludar(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"Harry"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 "Potter"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saludar(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"Hermione"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 "Granger"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saludar(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"Ron"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 "Weasley"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¡Bien!</a:t>
            </a:r>
            <a:endParaRPr b="1"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/>
        </p:nvSpPr>
        <p:spPr>
          <a:xfrm>
            <a:off x="884350" y="2476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4"/>
          <p:cNvSpPr txBox="1"/>
          <p:nvPr/>
        </p:nvSpPr>
        <p:spPr>
          <a:xfrm>
            <a:off x="757000" y="2752125"/>
            <a:ext cx="6176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¡A practicar!</a:t>
            </a:r>
            <a:endParaRPr sz="72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863125" y="820700"/>
            <a:ext cx="6148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¿Qué va a hacer una computadora si no la prendemos?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925" y="1940600"/>
            <a:ext cx="2787251" cy="219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5"/>
          <p:cNvSpPr/>
          <p:nvPr/>
        </p:nvSpPr>
        <p:spPr>
          <a:xfrm>
            <a:off x="986400" y="706675"/>
            <a:ext cx="7106100" cy="33633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Crear una función que reciba el parámetros </a:t>
            </a:r>
            <a:r>
              <a:rPr b="1" i="1" lang="es" sz="1900">
                <a:solidFill>
                  <a:srgbClr val="595959"/>
                </a:solidFill>
                <a:latin typeface="Raleway"/>
                <a:ea typeface="Raleway"/>
                <a:cs typeface="Raleway"/>
                <a:sym typeface="Raleway"/>
              </a:rPr>
              <a:t>nombre, </a:t>
            </a:r>
            <a:r>
              <a:rPr b="1" i="1" lang="es" sz="1900">
                <a:solidFill>
                  <a:srgbClr val="595959"/>
                </a:solidFill>
                <a:latin typeface="Raleway"/>
                <a:ea typeface="Raleway"/>
                <a:cs typeface="Raleway"/>
                <a:sym typeface="Raleway"/>
              </a:rPr>
              <a:t>apellido</a:t>
            </a:r>
            <a:r>
              <a:rPr i="1"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 y </a:t>
            </a:r>
            <a:r>
              <a:rPr b="1" i="1" lang="es" sz="1900">
                <a:solidFill>
                  <a:srgbClr val="595959"/>
                </a:solidFill>
                <a:latin typeface="Raleway"/>
                <a:ea typeface="Raleway"/>
                <a:cs typeface="Raleway"/>
                <a:sym typeface="Raleway"/>
              </a:rPr>
              <a:t> serie favorita</a:t>
            </a:r>
            <a:r>
              <a:rPr i="1"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 </a:t>
            </a:r>
            <a:r>
              <a:rPr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y que devuelva un saludo</a:t>
            </a:r>
            <a:r>
              <a:rPr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:</a:t>
            </a:r>
            <a:endParaRPr sz="1900">
              <a:solidFill>
                <a:srgbClr val="595959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595959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Font typeface="Raleway Light"/>
              <a:buChar char="●"/>
            </a:pPr>
            <a:r>
              <a:rPr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Un nombre</a:t>
            </a:r>
            <a:endParaRPr sz="1900">
              <a:solidFill>
                <a:srgbClr val="595959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Font typeface="Raleway Light"/>
              <a:buChar char="●"/>
            </a:pPr>
            <a:r>
              <a:rPr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Apellido</a:t>
            </a:r>
            <a:endParaRPr sz="1900">
              <a:solidFill>
                <a:srgbClr val="595959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Font typeface="Raleway Light"/>
              <a:buChar char="●"/>
            </a:pPr>
            <a:r>
              <a:rPr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Serie favorita</a:t>
            </a:r>
            <a:endParaRPr sz="1900">
              <a:solidFill>
                <a:srgbClr val="595959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595959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Hola, </a:t>
            </a:r>
            <a:r>
              <a:rPr i="1"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nombre</a:t>
            </a:r>
            <a:r>
              <a:rPr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 + </a:t>
            </a:r>
            <a:r>
              <a:rPr i="1"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apellido</a:t>
            </a:r>
            <a:r>
              <a:rPr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, tu serie favorita es </a:t>
            </a:r>
            <a:r>
              <a:rPr i="1"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serieFavorita</a:t>
            </a:r>
            <a:endParaRPr i="1" sz="1900">
              <a:solidFill>
                <a:srgbClr val="595959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900">
              <a:solidFill>
                <a:srgbClr val="595959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rgbClr val="595959"/>
                </a:solidFill>
                <a:latin typeface="Raleway Light"/>
                <a:ea typeface="Raleway Light"/>
                <a:cs typeface="Raleway Light"/>
                <a:sym typeface="Raleway Light"/>
              </a:rPr>
              <a:t>Invocar la función con los parámetros requeridos. </a:t>
            </a:r>
            <a:endParaRPr sz="1900">
              <a:solidFill>
                <a:srgbClr val="595959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6"/>
          <p:cNvSpPr txBox="1"/>
          <p:nvPr/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Valores de retorno</a:t>
            </a:r>
            <a:endParaRPr sz="48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7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Valores de Retorno</a:t>
            </a:r>
            <a:endParaRPr sz="5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34" name="Google Shape;234;p37"/>
          <p:cNvSpPr txBox="1"/>
          <p:nvPr/>
        </p:nvSpPr>
        <p:spPr>
          <a:xfrm>
            <a:off x="922000" y="1885950"/>
            <a:ext cx="61104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Las funciones pueden devolver un resultado.</a:t>
            </a:r>
            <a:b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La sentencia </a:t>
            </a:r>
            <a:r>
              <a:rPr i="1"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return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finaliza 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la ejecución de la función</a:t>
            </a:r>
            <a:b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y especifica un valor para ser devuelto.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sumar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(numero1, numero2)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numero1 + numero2;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5" name="Google Shape;235;p37"/>
          <p:cNvSpPr/>
          <p:nvPr/>
        </p:nvSpPr>
        <p:spPr>
          <a:xfrm>
            <a:off x="6725250" y="2571750"/>
            <a:ext cx="2145300" cy="2207100"/>
          </a:xfrm>
          <a:prstGeom prst="foldedCorner">
            <a:avLst>
              <a:gd fmla="val 16667" name="adj"/>
            </a:avLst>
          </a:prstGeom>
          <a:solidFill>
            <a:srgbClr val="FFB600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¡Importante!</a:t>
            </a:r>
            <a:endParaRPr b="1"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El operador + también sirve para sumar números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Otros operadores: (-, *, /, %)</a:t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8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Valores de Retorno</a:t>
            </a:r>
            <a:endParaRPr sz="5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42" name="Google Shape;242;p38"/>
          <p:cNvSpPr txBox="1"/>
          <p:nvPr/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Las funciones pueden devolver un resultado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sumar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(numero1, numero2)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numero1 + numero2;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¿Qué hace esta función?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9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9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Valores de Retorno</a:t>
            </a:r>
            <a:endParaRPr sz="5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49" name="Google Shape;249;p39"/>
          <p:cNvSpPr txBox="1"/>
          <p:nvPr/>
        </p:nvSpPr>
        <p:spPr>
          <a:xfrm>
            <a:off x="798050" y="204090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Las funciones pueden devolver un resultado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sumar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(numero1, numero2)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numero1 + numero2;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Suma dos números y nos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devuelve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el resultado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50" name="Google Shape;250;p39"/>
          <p:cNvCxnSpPr/>
          <p:nvPr/>
        </p:nvCxnSpPr>
        <p:spPr>
          <a:xfrm>
            <a:off x="1096775" y="3379599"/>
            <a:ext cx="707400" cy="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40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Valores de Retorno</a:t>
            </a:r>
            <a:endParaRPr sz="5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57" name="Google Shape;257;p40"/>
          <p:cNvSpPr txBox="1"/>
          <p:nvPr/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¿Qué hacemos con lo que nos devuelve una función?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sumar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(numero1, numero2)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numero1 + numero2;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1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41"/>
          <p:cNvSpPr txBox="1"/>
          <p:nvPr/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sumar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(numero1, numero2)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numero1 + numero2;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resultado = sumar(40, 2);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.log(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"40 + 2 es igual a: " 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+ resultado);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Podemos guardarlo en una variable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4" name="Google Shape;264;p41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Valores de Retorno</a:t>
            </a:r>
            <a:endParaRPr sz="5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2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42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Valores de Retorno</a:t>
            </a:r>
            <a:endParaRPr sz="5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71" name="Google Shape;271;p42"/>
          <p:cNvSpPr txBox="1"/>
          <p:nvPr/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sumar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(numero1, numero2) {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numero1 + numero2;</a:t>
            </a:r>
            <a:b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.log(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"40 + 2 es igual a: " 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sumar(40, 2));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O usarlo directamente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3"/>
          <p:cNvSpPr txBox="1"/>
          <p:nvPr/>
        </p:nvSpPr>
        <p:spPr>
          <a:xfrm>
            <a:off x="884350" y="2476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43"/>
          <p:cNvSpPr txBox="1"/>
          <p:nvPr/>
        </p:nvSpPr>
        <p:spPr>
          <a:xfrm>
            <a:off x="757000" y="2752125"/>
            <a:ext cx="6176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¡A practicar!</a:t>
            </a:r>
            <a:endParaRPr sz="7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4"/>
          <p:cNvSpPr/>
          <p:nvPr/>
        </p:nvSpPr>
        <p:spPr>
          <a:xfrm>
            <a:off x="2430343" y="945412"/>
            <a:ext cx="4283100" cy="27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595959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83" name="Google Shape;283;p44"/>
          <p:cNvSpPr txBox="1"/>
          <p:nvPr/>
        </p:nvSpPr>
        <p:spPr>
          <a:xfrm>
            <a:off x="1317925" y="955500"/>
            <a:ext cx="6771300" cy="323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Crear una función que reciba el parámetro </a:t>
            </a:r>
            <a:r>
              <a:rPr i="1" lang="es" sz="20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nombre </a:t>
            </a:r>
            <a:r>
              <a:rPr lang="es" sz="20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y que devuelva el largo de ese nombre. </a:t>
            </a:r>
            <a:br>
              <a:rPr lang="es" sz="20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br>
              <a:rPr lang="es" sz="20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20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Guardar el valor de retorno en una variable y mostrarlo en consola.</a:t>
            </a:r>
            <a:br>
              <a:rPr lang="es" sz="20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br>
              <a:rPr lang="es" sz="20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20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Por ejemplo: si ingresamos “Ana”. El resultado debería ser 3. </a:t>
            </a:r>
            <a:endParaRPr sz="2000"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/>
        </p:nvSpPr>
        <p:spPr>
          <a:xfrm>
            <a:off x="863125" y="820700"/>
            <a:ext cx="6148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¿Qué va a hacer una computadora si no la prendemos?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925" y="1940600"/>
            <a:ext cx="2787251" cy="21911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4825975" y="2705275"/>
            <a:ext cx="32253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s" sz="31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Nada :(</a:t>
            </a:r>
            <a:endParaRPr b="1" sz="31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5"/>
          <p:cNvSpPr txBox="1"/>
          <p:nvPr/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Scope</a:t>
            </a:r>
            <a:endParaRPr sz="48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6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46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Scope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95" name="Google Shape;295;p46"/>
          <p:cNvSpPr txBox="1"/>
          <p:nvPr/>
        </p:nvSpPr>
        <p:spPr>
          <a:xfrm>
            <a:off x="922000" y="16573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Es el </a:t>
            </a:r>
            <a:r>
              <a:rPr b="1" i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alcance 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que una variable tendrá en tu código. Existen dos tipos de scope, el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scope global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y el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scope local</a:t>
            </a:r>
            <a:endParaRPr b="1" sz="18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7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47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Scope local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02" name="Google Shape;302;p47"/>
          <p:cNvSpPr txBox="1"/>
          <p:nvPr/>
        </p:nvSpPr>
        <p:spPr>
          <a:xfrm>
            <a:off x="922000" y="1627250"/>
            <a:ext cx="6866100" cy="28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sumarEdad</a:t>
            </a: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(edad) {</a:t>
            </a:r>
            <a:b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num </a:t>
            </a:r>
            <a:r>
              <a:rPr lang="es" sz="16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1;	</a:t>
            </a:r>
            <a:b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edad + num;</a:t>
            </a:r>
            <a:b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//Acá ya no podemos usar num</a:t>
            </a:r>
            <a:endParaRPr sz="16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Es cuando se puede acceder a una variable únicamente en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cierta parte del código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. Por ejemplo, cuando variable está declarada dentro de un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bloque o una función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.</a:t>
            </a:r>
            <a:endParaRPr b="1" sz="18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8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8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Scope global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09" name="Google Shape;309;p48"/>
          <p:cNvSpPr txBox="1"/>
          <p:nvPr/>
        </p:nvSpPr>
        <p:spPr>
          <a:xfrm>
            <a:off x="922000" y="1627250"/>
            <a:ext cx="6866100" cy="28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1;</a:t>
            </a:r>
            <a:b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sumarEdad</a:t>
            </a: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(edad) {	</a:t>
            </a:r>
            <a:b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s" sz="16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edad + num;</a:t>
            </a:r>
            <a:b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//Acá podemos usar num</a:t>
            </a:r>
            <a:br>
              <a:rPr lang="es" sz="1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6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Es cuando la variable está declarada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fuera 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de una función o de </a:t>
            </a:r>
            <a:r>
              <a:rPr lang="es" sz="1800">
                <a:solidFill>
                  <a:srgbClr val="666666"/>
                </a:solidFill>
                <a:highlight>
                  <a:srgbClr val="FFB600"/>
                </a:highlight>
                <a:latin typeface="Raleway Light"/>
                <a:ea typeface="Raleway Light"/>
                <a:cs typeface="Raleway Light"/>
                <a:sym typeface="Raleway Light"/>
              </a:rPr>
              <a:t>un bloque. 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Se puede acceder a éstas desde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cualquier parte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del código.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9"/>
          <p:cNvSpPr txBox="1"/>
          <p:nvPr/>
        </p:nvSpPr>
        <p:spPr>
          <a:xfrm>
            <a:off x="3048875" y="2077200"/>
            <a:ext cx="5729400" cy="11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</a:t>
            </a:r>
            <a:r>
              <a:rPr b="1" lang="es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unciones anónimas </a:t>
            </a:r>
            <a:endParaRPr b="1" sz="3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y funciones flecha</a:t>
            </a:r>
            <a:endParaRPr b="1" sz="3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0"/>
          <p:cNvSpPr txBox="1"/>
          <p:nvPr/>
        </p:nvSpPr>
        <p:spPr>
          <a:xfrm>
            <a:off x="1010675" y="30775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1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</a:t>
            </a:r>
            <a:r>
              <a:rPr b="1" lang="es" sz="31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unciones anónimas</a:t>
            </a:r>
            <a:endParaRPr b="1" sz="31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0" name="Google Shape;320;p50"/>
          <p:cNvSpPr txBox="1"/>
          <p:nvPr/>
        </p:nvSpPr>
        <p:spPr>
          <a:xfrm>
            <a:off x="541650" y="2492850"/>
            <a:ext cx="8060700" cy="172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6272A4"/>
                </a:solidFill>
                <a:highlight>
                  <a:srgbClr val="282A36"/>
                </a:highlight>
                <a:latin typeface="Courier New"/>
                <a:ea typeface="Courier New"/>
                <a:cs typeface="Courier New"/>
                <a:sym typeface="Courier New"/>
              </a:rPr>
              <a:t>//Generalmente, las funciones anónimas se asignan a variables declaradas como constantes</a:t>
            </a:r>
            <a:endParaRPr sz="1100">
              <a:solidFill>
                <a:srgbClr val="6272A4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1" name="Google Shape;321;p50"/>
          <p:cNvSpPr txBox="1"/>
          <p:nvPr/>
        </p:nvSpPr>
        <p:spPr>
          <a:xfrm>
            <a:off x="1010675" y="1144050"/>
            <a:ext cx="6899400" cy="13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Una función anónima es una función que se define sin nombre y se utiliza para ser pasadas como parámetros o asignada a variable. En el caso de asignarla a una variable, pueden llamar usando el identificador de la variable declarada</a:t>
            </a:r>
            <a:endParaRPr i="1" sz="15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1"/>
          <p:cNvSpPr txBox="1"/>
          <p:nvPr/>
        </p:nvSpPr>
        <p:spPr>
          <a:xfrm>
            <a:off x="786150" y="37963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latin typeface="Raleway"/>
                <a:ea typeface="Raleway"/>
                <a:cs typeface="Raleway"/>
                <a:sym typeface="Raleway"/>
              </a:rPr>
              <a:t>F</a:t>
            </a:r>
            <a:r>
              <a:rPr b="1" lang="es" sz="3000">
                <a:latin typeface="Raleway"/>
                <a:ea typeface="Raleway"/>
                <a:cs typeface="Raleway"/>
                <a:sym typeface="Raleway"/>
              </a:rPr>
              <a:t>unciones flecha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7" name="Google Shape;327;p51"/>
          <p:cNvSpPr txBox="1"/>
          <p:nvPr/>
        </p:nvSpPr>
        <p:spPr>
          <a:xfrm>
            <a:off x="467475" y="2785000"/>
            <a:ext cx="8074800" cy="1916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es una función de una sola línea con retorno podemos evitar escribir el cuerpo.</a:t>
            </a:r>
            <a:endParaRPr sz="12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s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8" name="Google Shape;328;p51"/>
          <p:cNvSpPr txBox="1"/>
          <p:nvPr/>
        </p:nvSpPr>
        <p:spPr>
          <a:xfrm>
            <a:off x="786150" y="1455375"/>
            <a:ext cx="75717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Identificamos a las funciones flechas como funciones anónimas de sintaxis simplificada.Están disponibles desde la versión ES6 de JavaScript, no usan la palabra </a:t>
            </a:r>
            <a:r>
              <a:rPr lang="es">
                <a:solidFill>
                  <a:srgbClr val="C678DD"/>
                </a:solidFill>
                <a:latin typeface="Raleway Light"/>
                <a:ea typeface="Raleway Light"/>
                <a:cs typeface="Raleway Light"/>
                <a:sym typeface="Raleway Light"/>
              </a:rPr>
              <a:t>function</a:t>
            </a:r>
            <a:r>
              <a:rPr lang="es">
                <a:latin typeface="Raleway Light"/>
                <a:ea typeface="Raleway Light"/>
                <a:cs typeface="Raleway Light"/>
                <a:sym typeface="Raleway Light"/>
              </a:rPr>
              <a:t> pero usamos =&gt; (flecha) entre los parámetros y el bloque</a:t>
            </a:r>
            <a:endParaRPr>
              <a:solidFill>
                <a:srgbClr val="C678DD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2"/>
          <p:cNvSpPr txBox="1"/>
          <p:nvPr/>
        </p:nvSpPr>
        <p:spPr>
          <a:xfrm>
            <a:off x="792025" y="375750"/>
            <a:ext cx="8151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</a:t>
            </a:r>
            <a:r>
              <a:rPr b="1" lang="es"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jemplo aplicado: calcular precio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4" name="Google Shape;334;p52"/>
          <p:cNvSpPr txBox="1"/>
          <p:nvPr/>
        </p:nvSpPr>
        <p:spPr>
          <a:xfrm>
            <a:off x="1226000" y="1412550"/>
            <a:ext cx="7073700" cy="3401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s" sz="13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i="1" lang="es" sz="13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3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3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s" sz="13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i="1" lang="es" sz="13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3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3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una función es una sola línea con retorno y un parámetro puede evitar escribir los ()</a:t>
            </a:r>
            <a:endParaRPr sz="12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iva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3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3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0.21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precioProducto 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500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precioDescuento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 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//Calculo el precioProducto + IVA - precioDescueto</a:t>
            </a:r>
            <a:endParaRPr sz="13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nuevoPrecio </a:t>
            </a:r>
            <a:r>
              <a:rPr lang="es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3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3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(precioProducto, </a:t>
            </a:r>
            <a:r>
              <a:rPr lang="es" sz="13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iva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(precioProducto)), precioDescuento); 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3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(nuevoPrecio);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rgbClr val="AEAEAE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3"/>
          <p:cNvSpPr txBox="1"/>
          <p:nvPr/>
        </p:nvSpPr>
        <p:spPr>
          <a:xfrm>
            <a:off x="884350" y="2476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53"/>
          <p:cNvSpPr txBox="1"/>
          <p:nvPr/>
        </p:nvSpPr>
        <p:spPr>
          <a:xfrm>
            <a:off x="757000" y="2752125"/>
            <a:ext cx="6176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¡A practicar!</a:t>
            </a:r>
            <a:endParaRPr sz="7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4"/>
          <p:cNvSpPr txBox="1"/>
          <p:nvPr/>
        </p:nvSpPr>
        <p:spPr>
          <a:xfrm>
            <a:off x="942525" y="561925"/>
            <a:ext cx="7400700" cy="4294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Pensar en una aplicación interactiva. </a:t>
            </a:r>
            <a:endParaRPr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Con los conocimientos vistos hasta el momento, empezarás a armar la estructura inicial de una aplicación. A partir de los ejemplos mostrados, deberás.</a:t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AutoNum type="arabicPeriod"/>
            </a:pPr>
            <a:r>
              <a:rPr lang="es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Armar la estructura HTML.</a:t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AutoNum type="arabicPeriod"/>
            </a:pPr>
            <a:r>
              <a:rPr lang="es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Incorporar al menos un prompt para pedir un dato y luego mostrarlo mediante alert realizando alguna operación.</a:t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AutoNum type="arabicPeriod"/>
            </a:pPr>
            <a:r>
              <a:rPr lang="es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Utilizar funciones para realizar esas operaciones.</a:t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Ejemplo:</a:t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</a:pPr>
            <a:r>
              <a:rPr lang="es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Calcular el costo total de productos y/o servicios seleccionados por el usuario.</a:t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</a:pPr>
            <a:r>
              <a:rPr lang="es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Calcular pagos en cuotas sobre un monto determinado.</a:t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</a:pPr>
            <a:r>
              <a:rPr lang="es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Calcular el valor final de un producto seleccionado en función de impuestos y descuentos.</a:t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</a:pPr>
            <a:r>
              <a:rPr lang="es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Calcular el tiempo de espera promedio en relación a la cantidad de turnos registrados.</a:t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</a:pPr>
            <a:r>
              <a:rPr lang="es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Calcular la edad promedio de las personas registradas.</a:t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</a:pPr>
            <a:r>
              <a:rPr lang="es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Calcular la nota final de alumnos ingresados.</a:t>
            </a:r>
            <a:endParaRPr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922000" y="16573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979D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s" sz="16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	alert(</a:t>
            </a:r>
            <a:r>
              <a:rPr lang="es" sz="1600">
                <a:solidFill>
                  <a:srgbClr val="005C5F"/>
                </a:solidFill>
                <a:latin typeface="Consolas"/>
                <a:ea typeface="Consolas"/>
                <a:cs typeface="Consolas"/>
                <a:sym typeface="Consolas"/>
              </a:rPr>
              <a:t>"Hola Mundo!"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Una función un conjunto de instrucciones que realiza una tarea y se define con la palabra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function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y luego el nombre que le queramos poner.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Luego entre las llaves indicaremos todas las instrucciones de la función.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5"/>
          <p:cNvSpPr txBox="1"/>
          <p:nvPr/>
        </p:nvSpPr>
        <p:spPr>
          <a:xfrm>
            <a:off x="757000" y="2752125"/>
            <a:ext cx="6176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DOM</a:t>
            </a:r>
            <a:endParaRPr sz="7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6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56"/>
          <p:cNvSpPr/>
          <p:nvPr/>
        </p:nvSpPr>
        <p:spPr>
          <a:xfrm>
            <a:off x="2430343" y="945412"/>
            <a:ext cx="4283100" cy="27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595959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57" name="Google Shape;357;p56"/>
          <p:cNvSpPr txBox="1"/>
          <p:nvPr/>
        </p:nvSpPr>
        <p:spPr>
          <a:xfrm>
            <a:off x="922000" y="510775"/>
            <a:ext cx="7152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¿Qué es el DOM?</a:t>
            </a:r>
            <a:endParaRPr sz="5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58" name="Google Shape;358;p56"/>
          <p:cNvSpPr txBox="1"/>
          <p:nvPr/>
        </p:nvSpPr>
        <p:spPr>
          <a:xfrm>
            <a:off x="922000" y="1648475"/>
            <a:ext cx="73767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El DOM (Document Object Model, en español Modelo de Objetos del Documento) es la </a:t>
            </a:r>
            <a:r>
              <a:rPr b="1" lang="es" sz="22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estructura de objetos</a:t>
            </a:r>
            <a:r>
              <a:rPr lang="es" sz="22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que genera el navegador cuando se carga un documento y </a:t>
            </a:r>
            <a:r>
              <a:rPr b="1" lang="es" sz="22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se puede alterar mediante Javascript</a:t>
            </a:r>
            <a:r>
              <a:rPr lang="es" sz="22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para cambiar dinámicamente los contenidos y aspecto de la página.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7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57"/>
          <p:cNvSpPr txBox="1"/>
          <p:nvPr/>
        </p:nvSpPr>
        <p:spPr>
          <a:xfrm>
            <a:off x="922000" y="510775"/>
            <a:ext cx="7152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Veamos nuestro HTML</a:t>
            </a:r>
            <a:endParaRPr sz="5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65" name="Google Shape;365;p57"/>
          <p:cNvSpPr txBox="1"/>
          <p:nvPr/>
        </p:nvSpPr>
        <p:spPr>
          <a:xfrm>
            <a:off x="816275" y="1428750"/>
            <a:ext cx="74643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endParaRPr sz="16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&lt;title&gt;</a:t>
            </a: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Mi página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&lt;/title&gt;</a:t>
            </a:r>
            <a:endParaRPr sz="16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&lt;/head&gt;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&lt;body&gt;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&lt;h1&gt;</a:t>
            </a: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Mi título principal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&lt;/h1&gt;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&lt;a</a:t>
            </a: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s" sz="16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href</a:t>
            </a: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s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s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https://google.com</a:t>
            </a:r>
            <a:r>
              <a:rPr lang="es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Ir a Google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&lt;/a&gt;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&lt;/body&gt;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4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sz="1600">
              <a:solidFill>
                <a:srgbClr val="00979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8"/>
          <p:cNvSpPr txBox="1"/>
          <p:nvPr/>
        </p:nvSpPr>
        <p:spPr>
          <a:xfrm>
            <a:off x="918400" y="66252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Nuestro DOM</a:t>
            </a:r>
            <a:endParaRPr sz="5800">
              <a:solidFill>
                <a:srgbClr val="FFB600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371" name="Google Shape;371;p58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372" name="Google Shape;372;p58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58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74" name="Google Shape;374;p58"/>
          <p:cNvCxnSpPr>
            <a:stCxn id="375" idx="2"/>
            <a:endCxn id="376" idx="6"/>
          </p:cNvCxnSpPr>
          <p:nvPr/>
        </p:nvCxnSpPr>
        <p:spPr>
          <a:xfrm flipH="1">
            <a:off x="1969250" y="2571750"/>
            <a:ext cx="2046000" cy="11709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7" name="Google Shape;377;p58"/>
          <p:cNvSpPr txBox="1"/>
          <p:nvPr/>
        </p:nvSpPr>
        <p:spPr>
          <a:xfrm>
            <a:off x="918400" y="3465950"/>
            <a:ext cx="11244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8" name="Google Shape;378;p58"/>
          <p:cNvSpPr/>
          <p:nvPr/>
        </p:nvSpPr>
        <p:spPr>
          <a:xfrm>
            <a:off x="7124075" y="32540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&lt;body&gt;</a:t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8"/>
          <p:cNvSpPr/>
          <p:nvPr/>
        </p:nvSpPr>
        <p:spPr>
          <a:xfrm>
            <a:off x="992050" y="32540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&lt;head&gt;</a:t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9" name="Google Shape;379;p58"/>
          <p:cNvCxnSpPr>
            <a:stCxn id="375" idx="6"/>
            <a:endCxn id="378" idx="2"/>
          </p:cNvCxnSpPr>
          <p:nvPr/>
        </p:nvCxnSpPr>
        <p:spPr>
          <a:xfrm>
            <a:off x="4992350" y="2571750"/>
            <a:ext cx="2131800" cy="11709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5" name="Google Shape;375;p58"/>
          <p:cNvSpPr/>
          <p:nvPr/>
        </p:nvSpPr>
        <p:spPr>
          <a:xfrm>
            <a:off x="4015250" y="2083200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&lt;html&gt;</a:t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/>
        </p:nvSpPr>
        <p:spPr>
          <a:xfrm>
            <a:off x="922000" y="510775"/>
            <a:ext cx="7152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Veamos nuestro HTML</a:t>
            </a:r>
            <a:endParaRPr sz="5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85" name="Google Shape;385;p59"/>
          <p:cNvSpPr txBox="1"/>
          <p:nvPr/>
        </p:nvSpPr>
        <p:spPr>
          <a:xfrm>
            <a:off x="839850" y="1432300"/>
            <a:ext cx="7464300" cy="30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endParaRPr sz="16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&lt;title&gt;</a:t>
            </a: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Mi página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&lt;/title&gt;</a:t>
            </a:r>
            <a:endParaRPr sz="16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&lt;/head&gt;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&lt;body&gt;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&lt;h1&gt;</a:t>
            </a: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Mi título principal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&lt;/h1&gt;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&lt;a</a:t>
            </a: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s" sz="16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href</a:t>
            </a: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s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"https://google.com"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Ir a Google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&lt;/a&gt;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&lt;/body&gt;</a:t>
            </a:r>
            <a:endParaRPr sz="16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4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sz="1600">
              <a:solidFill>
                <a:srgbClr val="00979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6" name="Google Shape;386;p59"/>
          <p:cNvSpPr/>
          <p:nvPr/>
        </p:nvSpPr>
        <p:spPr>
          <a:xfrm>
            <a:off x="587225" y="1339875"/>
            <a:ext cx="7379100" cy="3045900"/>
          </a:xfrm>
          <a:prstGeom prst="bracePair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59"/>
          <p:cNvSpPr/>
          <p:nvPr/>
        </p:nvSpPr>
        <p:spPr>
          <a:xfrm>
            <a:off x="1153225" y="1775900"/>
            <a:ext cx="4167300" cy="795900"/>
          </a:xfrm>
          <a:prstGeom prst="bracketPair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59"/>
          <p:cNvSpPr/>
          <p:nvPr/>
        </p:nvSpPr>
        <p:spPr>
          <a:xfrm>
            <a:off x="1153225" y="2688475"/>
            <a:ext cx="6247200" cy="1026000"/>
          </a:xfrm>
          <a:prstGeom prst="bracketPair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0"/>
          <p:cNvSpPr/>
          <p:nvPr/>
        </p:nvSpPr>
        <p:spPr>
          <a:xfrm>
            <a:off x="7477075" y="3456200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&lt;h1&gt;</a:t>
            </a:r>
            <a:endParaRPr/>
          </a:p>
        </p:txBody>
      </p:sp>
      <p:sp>
        <p:nvSpPr>
          <p:cNvPr id="394" name="Google Shape;394;p60"/>
          <p:cNvSpPr/>
          <p:nvPr/>
        </p:nvSpPr>
        <p:spPr>
          <a:xfrm>
            <a:off x="6989425" y="17183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&lt;body&gt;</a:t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60"/>
          <p:cNvSpPr txBox="1"/>
          <p:nvPr/>
        </p:nvSpPr>
        <p:spPr>
          <a:xfrm>
            <a:off x="918400" y="66252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Nuestro DOM</a:t>
            </a:r>
            <a:endParaRPr sz="5800">
              <a:solidFill>
                <a:srgbClr val="FFB600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grpSp>
        <p:nvGrpSpPr>
          <p:cNvPr id="396" name="Google Shape;396;p60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397" name="Google Shape;397;p60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60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9" name="Google Shape;399;p60"/>
          <p:cNvSpPr txBox="1"/>
          <p:nvPr/>
        </p:nvSpPr>
        <p:spPr>
          <a:xfrm>
            <a:off x="1226225" y="1991313"/>
            <a:ext cx="11244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Elemento </a:t>
            </a: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&lt;head&gt;</a:t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0" name="Google Shape;400;p60"/>
          <p:cNvSpPr/>
          <p:nvPr/>
        </p:nvSpPr>
        <p:spPr>
          <a:xfrm>
            <a:off x="1296275" y="1748163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1" name="Google Shape;401;p60"/>
          <p:cNvCxnSpPr>
            <a:stCxn id="402" idx="2"/>
            <a:endCxn id="400" idx="6"/>
          </p:cNvCxnSpPr>
          <p:nvPr/>
        </p:nvCxnSpPr>
        <p:spPr>
          <a:xfrm flipH="1">
            <a:off x="2273325" y="2176875"/>
            <a:ext cx="1793700" cy="597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3" name="Google Shape;403;p60"/>
          <p:cNvCxnSpPr>
            <a:stCxn id="402" idx="6"/>
            <a:endCxn id="394" idx="2"/>
          </p:cNvCxnSpPr>
          <p:nvPr/>
        </p:nvCxnSpPr>
        <p:spPr>
          <a:xfrm>
            <a:off x="5044125" y="2176875"/>
            <a:ext cx="1945200" cy="300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4" name="Google Shape;404;p60"/>
          <p:cNvCxnSpPr>
            <a:stCxn id="400" idx="4"/>
            <a:endCxn id="405" idx="0"/>
          </p:cNvCxnSpPr>
          <p:nvPr/>
        </p:nvCxnSpPr>
        <p:spPr>
          <a:xfrm>
            <a:off x="1784825" y="2725263"/>
            <a:ext cx="3600" cy="7305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6" name="Google Shape;406;p60"/>
          <p:cNvCxnSpPr>
            <a:endCxn id="407" idx="0"/>
          </p:cNvCxnSpPr>
          <p:nvPr/>
        </p:nvCxnSpPr>
        <p:spPr>
          <a:xfrm flipH="1">
            <a:off x="6631275" y="2614700"/>
            <a:ext cx="554700" cy="8415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8" name="Google Shape;408;p60"/>
          <p:cNvCxnSpPr/>
          <p:nvPr/>
        </p:nvCxnSpPr>
        <p:spPr>
          <a:xfrm>
            <a:off x="7690500" y="2653100"/>
            <a:ext cx="240600" cy="8031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7" name="Google Shape;407;p60"/>
          <p:cNvSpPr/>
          <p:nvPr/>
        </p:nvSpPr>
        <p:spPr>
          <a:xfrm>
            <a:off x="6142725" y="3456200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&lt;a&gt;</a:t>
            </a:r>
            <a:endParaRPr/>
          </a:p>
        </p:txBody>
      </p:sp>
      <p:sp>
        <p:nvSpPr>
          <p:cNvPr id="409" name="Google Shape;409;p60"/>
          <p:cNvSpPr/>
          <p:nvPr/>
        </p:nvSpPr>
        <p:spPr>
          <a:xfrm>
            <a:off x="1296275" y="3456188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&lt;title&gt;</a:t>
            </a:r>
            <a:endParaRPr/>
          </a:p>
        </p:txBody>
      </p:sp>
      <p:sp>
        <p:nvSpPr>
          <p:cNvPr id="402" name="Google Shape;402;p60"/>
          <p:cNvSpPr/>
          <p:nvPr/>
        </p:nvSpPr>
        <p:spPr>
          <a:xfrm>
            <a:off x="4067025" y="16883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&lt;html&gt;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1"/>
          <p:cNvSpPr txBox="1"/>
          <p:nvPr/>
        </p:nvSpPr>
        <p:spPr>
          <a:xfrm>
            <a:off x="922000" y="510775"/>
            <a:ext cx="7152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Veamos nuestro HTML</a:t>
            </a:r>
            <a:endParaRPr sz="5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15" name="Google Shape;415;p61"/>
          <p:cNvSpPr txBox="1"/>
          <p:nvPr/>
        </p:nvSpPr>
        <p:spPr>
          <a:xfrm>
            <a:off x="816275" y="1428750"/>
            <a:ext cx="74643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endParaRPr sz="18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&lt;title&gt;</a:t>
            </a: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Mi página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&lt;/title&gt;</a:t>
            </a:r>
            <a:endParaRPr sz="18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&lt;/head&gt;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&lt;body&gt;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&lt;h1&gt;</a:t>
            </a: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Mi título principal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&lt;/h1&gt;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&lt;a</a:t>
            </a: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s" sz="18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href</a:t>
            </a: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s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"https://google.com"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Ir a Google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&lt;/a&gt;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&lt;/body&gt;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4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sz="1800">
              <a:solidFill>
                <a:srgbClr val="00979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6" name="Google Shape;416;p61"/>
          <p:cNvSpPr/>
          <p:nvPr/>
        </p:nvSpPr>
        <p:spPr>
          <a:xfrm>
            <a:off x="1885050" y="2133150"/>
            <a:ext cx="3542400" cy="283800"/>
          </a:xfrm>
          <a:prstGeom prst="bracePair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61"/>
          <p:cNvSpPr/>
          <p:nvPr/>
        </p:nvSpPr>
        <p:spPr>
          <a:xfrm>
            <a:off x="1907750" y="3064275"/>
            <a:ext cx="4053600" cy="283800"/>
          </a:xfrm>
          <a:prstGeom prst="bracePair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61"/>
          <p:cNvSpPr/>
          <p:nvPr/>
        </p:nvSpPr>
        <p:spPr>
          <a:xfrm>
            <a:off x="1907750" y="3465725"/>
            <a:ext cx="6189300" cy="283800"/>
          </a:xfrm>
          <a:prstGeom prst="bracePair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2"/>
          <p:cNvSpPr txBox="1"/>
          <p:nvPr/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‹#›</a:t>
            </a:fld>
            <a:endParaRPr sz="1300">
              <a:solidFill>
                <a:srgbClr val="FFB600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24" name="Google Shape;424;p62"/>
          <p:cNvSpPr/>
          <p:nvPr/>
        </p:nvSpPr>
        <p:spPr>
          <a:xfrm>
            <a:off x="7484150" y="31944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&lt;h1&gt;</a:t>
            </a:r>
            <a:endParaRPr/>
          </a:p>
        </p:txBody>
      </p:sp>
      <p:sp>
        <p:nvSpPr>
          <p:cNvPr id="425" name="Google Shape;425;p62"/>
          <p:cNvSpPr/>
          <p:nvPr/>
        </p:nvSpPr>
        <p:spPr>
          <a:xfrm>
            <a:off x="6989425" y="17183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&lt;body&gt;</a:t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62"/>
          <p:cNvSpPr txBox="1"/>
          <p:nvPr/>
        </p:nvSpPr>
        <p:spPr>
          <a:xfrm>
            <a:off x="918400" y="66252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Nuestro DOM</a:t>
            </a:r>
            <a:endParaRPr sz="5800">
              <a:solidFill>
                <a:srgbClr val="FFB600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27" name="Google Shape;427;p62"/>
          <p:cNvSpPr txBox="1"/>
          <p:nvPr/>
        </p:nvSpPr>
        <p:spPr>
          <a:xfrm>
            <a:off x="1226225" y="1991313"/>
            <a:ext cx="11244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Elemento </a:t>
            </a: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&lt;head&gt;</a:t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8" name="Google Shape;428;p62"/>
          <p:cNvSpPr/>
          <p:nvPr/>
        </p:nvSpPr>
        <p:spPr>
          <a:xfrm>
            <a:off x="1296275" y="1748163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9" name="Google Shape;429;p62"/>
          <p:cNvCxnSpPr>
            <a:stCxn id="430" idx="2"/>
            <a:endCxn id="428" idx="6"/>
          </p:cNvCxnSpPr>
          <p:nvPr/>
        </p:nvCxnSpPr>
        <p:spPr>
          <a:xfrm flipH="1">
            <a:off x="2273325" y="2176875"/>
            <a:ext cx="1793700" cy="597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1" name="Google Shape;431;p62"/>
          <p:cNvCxnSpPr>
            <a:stCxn id="430" idx="6"/>
            <a:endCxn id="425" idx="2"/>
          </p:cNvCxnSpPr>
          <p:nvPr/>
        </p:nvCxnSpPr>
        <p:spPr>
          <a:xfrm>
            <a:off x="5044125" y="2176875"/>
            <a:ext cx="1945200" cy="300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2" name="Google Shape;432;p62"/>
          <p:cNvCxnSpPr>
            <a:stCxn id="428" idx="4"/>
          </p:cNvCxnSpPr>
          <p:nvPr/>
        </p:nvCxnSpPr>
        <p:spPr>
          <a:xfrm>
            <a:off x="1784825" y="2725263"/>
            <a:ext cx="3600" cy="7305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3" name="Google Shape;433;p62"/>
          <p:cNvCxnSpPr>
            <a:stCxn id="425" idx="3"/>
            <a:endCxn id="434" idx="0"/>
          </p:cNvCxnSpPr>
          <p:nvPr/>
        </p:nvCxnSpPr>
        <p:spPr>
          <a:xfrm flipH="1">
            <a:off x="6638418" y="2552332"/>
            <a:ext cx="494100" cy="6420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5" name="Google Shape;435;p62"/>
          <p:cNvCxnSpPr>
            <a:stCxn id="425" idx="5"/>
          </p:cNvCxnSpPr>
          <p:nvPr/>
        </p:nvCxnSpPr>
        <p:spPr>
          <a:xfrm>
            <a:off x="7823432" y="2552332"/>
            <a:ext cx="114600" cy="6420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4" name="Google Shape;434;p62"/>
          <p:cNvSpPr/>
          <p:nvPr/>
        </p:nvSpPr>
        <p:spPr>
          <a:xfrm>
            <a:off x="6149800" y="31944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&lt;a&gt;</a:t>
            </a:r>
            <a:endParaRPr/>
          </a:p>
        </p:txBody>
      </p:sp>
      <p:sp>
        <p:nvSpPr>
          <p:cNvPr id="430" name="Google Shape;430;p62"/>
          <p:cNvSpPr/>
          <p:nvPr/>
        </p:nvSpPr>
        <p:spPr>
          <a:xfrm>
            <a:off x="4067025" y="16883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&lt;html&gt;</a:t>
            </a:r>
            <a:endParaRPr/>
          </a:p>
        </p:txBody>
      </p:sp>
      <p:sp>
        <p:nvSpPr>
          <p:cNvPr id="436" name="Google Shape;436;p62"/>
          <p:cNvSpPr/>
          <p:nvPr/>
        </p:nvSpPr>
        <p:spPr>
          <a:xfrm>
            <a:off x="2771675" y="3021374"/>
            <a:ext cx="857400" cy="857400"/>
          </a:xfrm>
          <a:prstGeom prst="ellipse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Text</a:t>
            </a:r>
            <a:b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“Mí título principal”</a:t>
            </a:r>
            <a:endParaRPr sz="1100"/>
          </a:p>
        </p:txBody>
      </p:sp>
      <p:cxnSp>
        <p:nvCxnSpPr>
          <p:cNvPr id="437" name="Google Shape;437;p62"/>
          <p:cNvCxnSpPr>
            <a:endCxn id="436" idx="3"/>
          </p:cNvCxnSpPr>
          <p:nvPr/>
        </p:nvCxnSpPr>
        <p:spPr>
          <a:xfrm flipH="1" rot="10800000">
            <a:off x="2273238" y="3753210"/>
            <a:ext cx="624000" cy="2127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8" name="Google Shape;438;p62"/>
          <p:cNvSpPr/>
          <p:nvPr/>
        </p:nvSpPr>
        <p:spPr>
          <a:xfrm>
            <a:off x="1296275" y="3456188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&lt;title&gt;</a:t>
            </a:r>
            <a:endParaRPr/>
          </a:p>
        </p:txBody>
      </p:sp>
      <p:sp>
        <p:nvSpPr>
          <p:cNvPr id="439" name="Google Shape;439;p62"/>
          <p:cNvSpPr/>
          <p:nvPr/>
        </p:nvSpPr>
        <p:spPr>
          <a:xfrm>
            <a:off x="5230525" y="2546899"/>
            <a:ext cx="857400" cy="857400"/>
          </a:xfrm>
          <a:prstGeom prst="ellipse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Text</a:t>
            </a:r>
            <a:b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“Ir a Google”</a:t>
            </a:r>
            <a:endParaRPr sz="8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cxnSp>
        <p:nvCxnSpPr>
          <p:cNvPr id="440" name="Google Shape;440;p62"/>
          <p:cNvCxnSpPr>
            <a:endCxn id="439" idx="5"/>
          </p:cNvCxnSpPr>
          <p:nvPr/>
        </p:nvCxnSpPr>
        <p:spPr>
          <a:xfrm rot="10800000">
            <a:off x="5962362" y="3278735"/>
            <a:ext cx="207000" cy="2304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1" name="Google Shape;441;p62"/>
          <p:cNvSpPr/>
          <p:nvPr/>
        </p:nvSpPr>
        <p:spPr>
          <a:xfrm>
            <a:off x="5000875" y="3633199"/>
            <a:ext cx="857400" cy="857400"/>
          </a:xfrm>
          <a:prstGeom prst="ellipse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Text</a:t>
            </a:r>
            <a:b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“Mi título principal”</a:t>
            </a:r>
            <a:endParaRPr sz="1100"/>
          </a:p>
        </p:txBody>
      </p:sp>
      <p:cxnSp>
        <p:nvCxnSpPr>
          <p:cNvPr id="442" name="Google Shape;442;p62"/>
          <p:cNvCxnSpPr>
            <a:endCxn id="441" idx="5"/>
          </p:cNvCxnSpPr>
          <p:nvPr/>
        </p:nvCxnSpPr>
        <p:spPr>
          <a:xfrm flipH="1">
            <a:off x="5732712" y="4171535"/>
            <a:ext cx="2057700" cy="1935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3"/>
          <p:cNvSpPr txBox="1"/>
          <p:nvPr/>
        </p:nvSpPr>
        <p:spPr>
          <a:xfrm>
            <a:off x="922000" y="510775"/>
            <a:ext cx="7152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Veamos nuestro HTML</a:t>
            </a:r>
            <a:endParaRPr sz="5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48" name="Google Shape;448;p63"/>
          <p:cNvSpPr txBox="1"/>
          <p:nvPr/>
        </p:nvSpPr>
        <p:spPr>
          <a:xfrm>
            <a:off x="816275" y="1428750"/>
            <a:ext cx="74643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endParaRPr sz="18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&lt;title&gt;</a:t>
            </a:r>
            <a:r>
              <a:rPr lang="es" sz="1800" u="sng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Mi página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&lt;/title&gt;</a:t>
            </a:r>
            <a:endParaRPr sz="18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&lt;/head&gt;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&lt;body&gt;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&lt;h1&gt;</a:t>
            </a:r>
            <a:r>
              <a:rPr lang="es" sz="1800" u="sng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Mi título principal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&lt;/h1&gt;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&lt;a</a:t>
            </a: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s" sz="18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href</a:t>
            </a: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s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"https://google.com"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s" sz="1800" u="sng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Ir a Google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&lt;/a&gt;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&lt;/body&gt;</a:t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4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sz="1800">
              <a:solidFill>
                <a:srgbClr val="00979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4"/>
          <p:cNvSpPr txBox="1"/>
          <p:nvPr/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‹#›</a:t>
            </a:fld>
            <a:endParaRPr sz="1300">
              <a:solidFill>
                <a:srgbClr val="FFB600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54" name="Google Shape;454;p64"/>
          <p:cNvSpPr/>
          <p:nvPr/>
        </p:nvSpPr>
        <p:spPr>
          <a:xfrm>
            <a:off x="7484150" y="31944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&lt;h1&gt;</a:t>
            </a:r>
            <a:endParaRPr/>
          </a:p>
        </p:txBody>
      </p:sp>
      <p:sp>
        <p:nvSpPr>
          <p:cNvPr id="455" name="Google Shape;455;p64"/>
          <p:cNvSpPr/>
          <p:nvPr/>
        </p:nvSpPr>
        <p:spPr>
          <a:xfrm>
            <a:off x="6989425" y="17183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&lt;body&gt;</a:t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64"/>
          <p:cNvSpPr txBox="1"/>
          <p:nvPr/>
        </p:nvSpPr>
        <p:spPr>
          <a:xfrm>
            <a:off x="918400" y="66252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Nuestro DOM</a:t>
            </a:r>
            <a:endParaRPr sz="5800">
              <a:solidFill>
                <a:srgbClr val="FFB600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57" name="Google Shape;457;p64"/>
          <p:cNvSpPr txBox="1"/>
          <p:nvPr/>
        </p:nvSpPr>
        <p:spPr>
          <a:xfrm>
            <a:off x="1226225" y="1991313"/>
            <a:ext cx="11244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Elemento </a:t>
            </a: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&lt;head&gt;</a:t>
            </a:r>
            <a:endParaRPr b="1" sz="11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8" name="Google Shape;458;p64"/>
          <p:cNvSpPr/>
          <p:nvPr/>
        </p:nvSpPr>
        <p:spPr>
          <a:xfrm>
            <a:off x="1296275" y="1748163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9" name="Google Shape;459;p64"/>
          <p:cNvCxnSpPr>
            <a:stCxn id="460" idx="2"/>
            <a:endCxn id="458" idx="6"/>
          </p:cNvCxnSpPr>
          <p:nvPr/>
        </p:nvCxnSpPr>
        <p:spPr>
          <a:xfrm flipH="1">
            <a:off x="2273325" y="2176875"/>
            <a:ext cx="1793700" cy="597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1" name="Google Shape;461;p64"/>
          <p:cNvCxnSpPr>
            <a:stCxn id="460" idx="6"/>
            <a:endCxn id="455" idx="2"/>
          </p:cNvCxnSpPr>
          <p:nvPr/>
        </p:nvCxnSpPr>
        <p:spPr>
          <a:xfrm>
            <a:off x="5044125" y="2176875"/>
            <a:ext cx="1945200" cy="300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2" name="Google Shape;462;p64"/>
          <p:cNvCxnSpPr>
            <a:stCxn id="458" idx="4"/>
          </p:cNvCxnSpPr>
          <p:nvPr/>
        </p:nvCxnSpPr>
        <p:spPr>
          <a:xfrm>
            <a:off x="1784825" y="2725263"/>
            <a:ext cx="3600" cy="7305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3" name="Google Shape;463;p64"/>
          <p:cNvCxnSpPr>
            <a:stCxn id="455" idx="3"/>
            <a:endCxn id="464" idx="0"/>
          </p:cNvCxnSpPr>
          <p:nvPr/>
        </p:nvCxnSpPr>
        <p:spPr>
          <a:xfrm flipH="1">
            <a:off x="6638418" y="2552332"/>
            <a:ext cx="494100" cy="6420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5" name="Google Shape;465;p64"/>
          <p:cNvCxnSpPr>
            <a:stCxn id="455" idx="5"/>
          </p:cNvCxnSpPr>
          <p:nvPr/>
        </p:nvCxnSpPr>
        <p:spPr>
          <a:xfrm>
            <a:off x="7823432" y="2552332"/>
            <a:ext cx="114600" cy="6420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4" name="Google Shape;464;p64"/>
          <p:cNvSpPr/>
          <p:nvPr/>
        </p:nvSpPr>
        <p:spPr>
          <a:xfrm>
            <a:off x="6149800" y="31944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&lt;a&gt;</a:t>
            </a:r>
            <a:endParaRPr/>
          </a:p>
        </p:txBody>
      </p:sp>
      <p:sp>
        <p:nvSpPr>
          <p:cNvPr id="460" name="Google Shape;460;p64"/>
          <p:cNvSpPr/>
          <p:nvPr/>
        </p:nvSpPr>
        <p:spPr>
          <a:xfrm>
            <a:off x="4067025" y="1688325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&lt;html&gt;</a:t>
            </a:r>
            <a:endParaRPr/>
          </a:p>
        </p:txBody>
      </p:sp>
      <p:sp>
        <p:nvSpPr>
          <p:cNvPr id="466" name="Google Shape;466;p64"/>
          <p:cNvSpPr/>
          <p:nvPr/>
        </p:nvSpPr>
        <p:spPr>
          <a:xfrm>
            <a:off x="2771675" y="3021374"/>
            <a:ext cx="857400" cy="8574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Text</a:t>
            </a:r>
            <a:b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“Mí título principal”</a:t>
            </a:r>
            <a:endParaRPr sz="1100"/>
          </a:p>
        </p:txBody>
      </p:sp>
      <p:cxnSp>
        <p:nvCxnSpPr>
          <p:cNvPr id="467" name="Google Shape;467;p64"/>
          <p:cNvCxnSpPr>
            <a:endCxn id="466" idx="3"/>
          </p:cNvCxnSpPr>
          <p:nvPr/>
        </p:nvCxnSpPr>
        <p:spPr>
          <a:xfrm flipH="1" rot="10800000">
            <a:off x="2273238" y="3753210"/>
            <a:ext cx="624000" cy="2127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8" name="Google Shape;468;p64"/>
          <p:cNvSpPr/>
          <p:nvPr/>
        </p:nvSpPr>
        <p:spPr>
          <a:xfrm>
            <a:off x="1296275" y="3456188"/>
            <a:ext cx="977100" cy="9771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s" sz="11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&lt;title&gt;</a:t>
            </a:r>
            <a:endParaRPr/>
          </a:p>
        </p:txBody>
      </p:sp>
      <p:sp>
        <p:nvSpPr>
          <p:cNvPr id="469" name="Google Shape;469;p64"/>
          <p:cNvSpPr/>
          <p:nvPr/>
        </p:nvSpPr>
        <p:spPr>
          <a:xfrm>
            <a:off x="5230525" y="2546899"/>
            <a:ext cx="857400" cy="8574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Text</a:t>
            </a:r>
            <a:b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“Ir a Google”</a:t>
            </a:r>
            <a:endParaRPr sz="8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cxnSp>
        <p:nvCxnSpPr>
          <p:cNvPr id="470" name="Google Shape;470;p64"/>
          <p:cNvCxnSpPr>
            <a:endCxn id="469" idx="5"/>
          </p:cNvCxnSpPr>
          <p:nvPr/>
        </p:nvCxnSpPr>
        <p:spPr>
          <a:xfrm rot="10800000">
            <a:off x="5962362" y="3278735"/>
            <a:ext cx="207000" cy="2304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1" name="Google Shape;471;p64"/>
          <p:cNvSpPr/>
          <p:nvPr/>
        </p:nvSpPr>
        <p:spPr>
          <a:xfrm>
            <a:off x="5000875" y="3633199"/>
            <a:ext cx="857400" cy="857400"/>
          </a:xfrm>
          <a:prstGeom prst="ellipse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Text</a:t>
            </a:r>
            <a:b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“Mi título principal”</a:t>
            </a:r>
            <a:endParaRPr sz="1100"/>
          </a:p>
        </p:txBody>
      </p:sp>
      <p:cxnSp>
        <p:nvCxnSpPr>
          <p:cNvPr id="472" name="Google Shape;472;p64"/>
          <p:cNvCxnSpPr>
            <a:endCxn id="471" idx="5"/>
          </p:cNvCxnSpPr>
          <p:nvPr/>
        </p:nvCxnSpPr>
        <p:spPr>
          <a:xfrm flipH="1">
            <a:off x="5732712" y="4171535"/>
            <a:ext cx="2057700" cy="1935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3" name="Google Shape;473;p64"/>
          <p:cNvCxnSpPr/>
          <p:nvPr/>
        </p:nvCxnSpPr>
        <p:spPr>
          <a:xfrm rot="10800000">
            <a:off x="5113012" y="3456210"/>
            <a:ext cx="1036800" cy="1383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4" name="Google Shape;474;p64"/>
          <p:cNvSpPr/>
          <p:nvPr/>
        </p:nvSpPr>
        <p:spPr>
          <a:xfrm>
            <a:off x="4255600" y="2833824"/>
            <a:ext cx="857400" cy="857400"/>
          </a:xfrm>
          <a:prstGeom prst="ellipse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Atributo “https://google.com”</a:t>
            </a:r>
            <a:endParaRPr sz="8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0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922000" y="16573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979D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s" sz="16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	alert(</a:t>
            </a:r>
            <a:r>
              <a:rPr lang="es" sz="1600">
                <a:solidFill>
                  <a:srgbClr val="005C5F"/>
                </a:solidFill>
                <a:latin typeface="Consolas"/>
                <a:ea typeface="Consolas"/>
                <a:cs typeface="Consolas"/>
                <a:sym typeface="Consolas"/>
              </a:rPr>
              <a:t>"Hola Mundo!"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¿Que hizo el código hasta ahora?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5"/>
          <p:cNvSpPr txBox="1"/>
          <p:nvPr/>
        </p:nvSpPr>
        <p:spPr>
          <a:xfrm>
            <a:off x="870200" y="771150"/>
            <a:ext cx="66150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Métodos </a:t>
            </a:r>
            <a:br>
              <a:rPr lang="es" sz="7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</a:br>
            <a:r>
              <a:rPr lang="es" sz="7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y propiedades</a:t>
            </a:r>
            <a:endParaRPr sz="7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del  DOM</a:t>
            </a:r>
            <a:endParaRPr sz="7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6"/>
          <p:cNvSpPr txBox="1"/>
          <p:nvPr/>
        </p:nvSpPr>
        <p:spPr>
          <a:xfrm>
            <a:off x="922000" y="528425"/>
            <a:ext cx="7723500" cy="13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Métodos y propiedades</a:t>
            </a:r>
            <a:endParaRPr sz="50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85" name="Google Shape;485;p66"/>
          <p:cNvSpPr txBox="1"/>
          <p:nvPr/>
        </p:nvSpPr>
        <p:spPr>
          <a:xfrm>
            <a:off x="922000" y="2002225"/>
            <a:ext cx="6866100" cy="25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En JS todos los elementos que manipulamos son objetos. Éstos tienen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propiedades 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y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métodos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Veamos un ejemplo...</a:t>
            </a:r>
            <a:b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0" name="Google Shape;490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8425" y="2172725"/>
            <a:ext cx="2315118" cy="2970778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67"/>
          <p:cNvSpPr txBox="1"/>
          <p:nvPr/>
        </p:nvSpPr>
        <p:spPr>
          <a:xfrm>
            <a:off x="922000" y="528425"/>
            <a:ext cx="7723500" cy="13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Métodos y propiedades</a:t>
            </a:r>
            <a:endParaRPr sz="50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Google Shape;496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8425" y="2172725"/>
            <a:ext cx="2315118" cy="2970778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8"/>
          <p:cNvSpPr txBox="1"/>
          <p:nvPr/>
        </p:nvSpPr>
        <p:spPr>
          <a:xfrm>
            <a:off x="922000" y="528425"/>
            <a:ext cx="7723500" cy="13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Métodos y propiedades</a:t>
            </a:r>
            <a:endParaRPr sz="50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98" name="Google Shape;498;p68"/>
          <p:cNvSpPr txBox="1"/>
          <p:nvPr/>
        </p:nvSpPr>
        <p:spPr>
          <a:xfrm>
            <a:off x="4471375" y="1712150"/>
            <a:ext cx="3459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2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Objeto</a:t>
            </a:r>
            <a:r>
              <a:rPr lang="es" sz="22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: Gato</a:t>
            </a:r>
            <a:endParaRPr sz="22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8425" y="2172725"/>
            <a:ext cx="2315118" cy="2970778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69"/>
          <p:cNvSpPr txBox="1"/>
          <p:nvPr/>
        </p:nvSpPr>
        <p:spPr>
          <a:xfrm>
            <a:off x="922000" y="528425"/>
            <a:ext cx="7723500" cy="13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Métodos y propiedades</a:t>
            </a:r>
            <a:endParaRPr sz="50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05" name="Google Shape;505;p69"/>
          <p:cNvSpPr txBox="1"/>
          <p:nvPr/>
        </p:nvSpPr>
        <p:spPr>
          <a:xfrm>
            <a:off x="4471375" y="1712150"/>
            <a:ext cx="3459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s" sz="22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Objeto</a:t>
            </a:r>
            <a:r>
              <a:rPr lang="es" sz="22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: Gato</a:t>
            </a:r>
            <a:endParaRPr sz="22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s" sz="22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Propiedades</a:t>
            </a:r>
            <a:r>
              <a:rPr lang="es" sz="22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: Color, pelo</a:t>
            </a:r>
            <a:endParaRPr sz="22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Google Shape;51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8425" y="2172725"/>
            <a:ext cx="2315118" cy="2970778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70"/>
          <p:cNvSpPr txBox="1"/>
          <p:nvPr/>
        </p:nvSpPr>
        <p:spPr>
          <a:xfrm>
            <a:off x="922000" y="528425"/>
            <a:ext cx="7723500" cy="13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Métodos y propiedades</a:t>
            </a:r>
            <a:endParaRPr sz="50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12" name="Google Shape;512;p70"/>
          <p:cNvSpPr txBox="1"/>
          <p:nvPr/>
        </p:nvSpPr>
        <p:spPr>
          <a:xfrm>
            <a:off x="4471375" y="1712150"/>
            <a:ext cx="3459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s" sz="22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Objeto</a:t>
            </a:r>
            <a:r>
              <a:rPr lang="es" sz="22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: Gato</a:t>
            </a:r>
            <a:endParaRPr sz="22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s" sz="22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Propiedades</a:t>
            </a:r>
            <a:r>
              <a:rPr lang="es" sz="22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: Color, pelo</a:t>
            </a:r>
            <a:endParaRPr sz="22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s"/>
            </a:br>
            <a:r>
              <a:rPr b="1" lang="es" sz="22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Métodos</a:t>
            </a:r>
            <a:r>
              <a:rPr lang="es" sz="22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: ronronear(), rasguñar() </a:t>
            </a:r>
            <a:endParaRPr sz="22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71"/>
          <p:cNvSpPr txBox="1"/>
          <p:nvPr/>
        </p:nvSpPr>
        <p:spPr>
          <a:xfrm>
            <a:off x="922000" y="528425"/>
            <a:ext cx="7278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¿El DOM es un objeto? </a:t>
            </a:r>
            <a:endParaRPr sz="50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18" name="Google Shape;518;p71"/>
          <p:cNvSpPr txBox="1"/>
          <p:nvPr/>
        </p:nvSpPr>
        <p:spPr>
          <a:xfrm>
            <a:off x="922000" y="1995150"/>
            <a:ext cx="6866100" cy="25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La forma de acceder al DOM es a través de un objeto llamado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document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, que representa el árbol DOM de la página o pestaña del navegador donde nos encontramos.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2"/>
          <p:cNvSpPr txBox="1"/>
          <p:nvPr/>
        </p:nvSpPr>
        <p:spPr>
          <a:xfrm>
            <a:off x="922000" y="528425"/>
            <a:ext cx="7278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¿El DOM es un objeto? </a:t>
            </a:r>
            <a:endParaRPr sz="50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24" name="Google Shape;524;p72"/>
          <p:cNvSpPr txBox="1"/>
          <p:nvPr/>
        </p:nvSpPr>
        <p:spPr>
          <a:xfrm>
            <a:off x="922000" y="1995150"/>
            <a:ext cx="6866100" cy="25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Esto quiere decir, que…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¡El DOM tiene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métodos 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y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propiedades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!</a:t>
            </a:r>
            <a:b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b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Veamos algunos ejemplos de esto...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73"/>
          <p:cNvSpPr txBox="1"/>
          <p:nvPr/>
        </p:nvSpPr>
        <p:spPr>
          <a:xfrm>
            <a:off x="922000" y="52842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8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Métodos</a:t>
            </a:r>
            <a:endParaRPr sz="58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8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30" name="Google Shape;530;p73"/>
          <p:cNvSpPr txBox="1"/>
          <p:nvPr/>
        </p:nvSpPr>
        <p:spPr>
          <a:xfrm>
            <a:off x="922000" y="217510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Los métodos sirven para hacer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acciones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, modificar o encontrar elementos.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74"/>
          <p:cNvSpPr txBox="1"/>
          <p:nvPr/>
        </p:nvSpPr>
        <p:spPr>
          <a:xfrm>
            <a:off x="922000" y="52842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8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Métodos</a:t>
            </a:r>
            <a:endParaRPr sz="58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8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36" name="Google Shape;536;p74"/>
          <p:cNvSpPr txBox="1"/>
          <p:nvPr/>
        </p:nvSpPr>
        <p:spPr>
          <a:xfrm>
            <a:off x="922000" y="217510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Nos permite encontrar elementos dentro del documento.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A64D79"/>
              </a:buClr>
              <a:buSzPts val="1800"/>
              <a:buFont typeface="Raleway Light"/>
              <a:buChar char="●"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Para llamar por nombre de etiqueta: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document.querySelector(“h1”)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A64D79"/>
              </a:buClr>
              <a:buSzPts val="1800"/>
              <a:buFont typeface="Raleway Light"/>
              <a:buChar char="●"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Para llamar por nombre de ID: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document.querySelector(“#titulo”)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A64D79"/>
              </a:buClr>
              <a:buSzPts val="1800"/>
              <a:buFont typeface="Raleway Light"/>
              <a:buChar char="●"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Para llamar por nombre de clase: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document.querySelector(“.miClase”)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537" name="Google Shape;537;p74"/>
          <p:cNvSpPr txBox="1"/>
          <p:nvPr/>
        </p:nvSpPr>
        <p:spPr>
          <a:xfrm>
            <a:off x="922000" y="1317700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document.querySelector()</a:t>
            </a:r>
            <a:endParaRPr sz="30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19" name="Google Shape;119;p21"/>
          <p:cNvSpPr txBox="1"/>
          <p:nvPr/>
        </p:nvSpPr>
        <p:spPr>
          <a:xfrm>
            <a:off x="922000" y="16573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979D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s" sz="16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	alert(</a:t>
            </a:r>
            <a:r>
              <a:rPr lang="es" sz="1600">
                <a:solidFill>
                  <a:srgbClr val="005C5F"/>
                </a:solidFill>
                <a:latin typeface="Consolas"/>
                <a:ea typeface="Consolas"/>
                <a:cs typeface="Consolas"/>
                <a:sym typeface="Consolas"/>
              </a:rPr>
              <a:t>"Hola Mundo!"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¿Que hizo el código hasta ahora?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NADA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. </a:t>
            </a:r>
            <a:r>
              <a:rPr i="1"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Como la computadora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-&gt; Nos falta </a:t>
            </a:r>
            <a:r>
              <a:rPr lang="es" sz="1800" strike="sngStrik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prender la computadora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invocar la función.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75"/>
          <p:cNvSpPr txBox="1"/>
          <p:nvPr/>
        </p:nvSpPr>
        <p:spPr>
          <a:xfrm>
            <a:off x="922000" y="52842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8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Propiedades</a:t>
            </a:r>
            <a:endParaRPr sz="58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43" name="Google Shape;543;p75"/>
          <p:cNvSpPr txBox="1"/>
          <p:nvPr/>
        </p:nvSpPr>
        <p:spPr>
          <a:xfrm>
            <a:off x="922000" y="1584676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Las propiedades nos permiten interactuar con el elemento.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A64D79"/>
              </a:buClr>
              <a:buSzPts val="1800"/>
              <a:buFont typeface="Raleway Light"/>
              <a:buChar char="●"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Para acceder al texto dentro de la etiqueta: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element.innerText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A64D79"/>
              </a:buClr>
              <a:buSzPts val="1800"/>
              <a:buFont typeface="Raleway Light"/>
              <a:buChar char="●"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Para acceder al estilo dentro de la etiqueta: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document.style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544" name="Google Shape;544;p75"/>
          <p:cNvSpPr/>
          <p:nvPr/>
        </p:nvSpPr>
        <p:spPr>
          <a:xfrm>
            <a:off x="6619125" y="2674325"/>
            <a:ext cx="2145300" cy="2207100"/>
          </a:xfrm>
          <a:prstGeom prst="foldedCorner">
            <a:avLst>
              <a:gd fmla="val 16667" name="adj"/>
            </a:avLst>
          </a:prstGeom>
          <a:solidFill>
            <a:srgbClr val="FFB600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¡Importante!</a:t>
            </a:r>
            <a:endParaRPr b="1"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Estas propiedades pertenecen a los elementos dentro del DOM, no directamente al objeto document.</a:t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76"/>
          <p:cNvSpPr txBox="1"/>
          <p:nvPr/>
        </p:nvSpPr>
        <p:spPr>
          <a:xfrm>
            <a:off x="922000" y="52842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8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Propiedades</a:t>
            </a:r>
            <a:endParaRPr sz="58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50" name="Google Shape;550;p76"/>
          <p:cNvSpPr txBox="1"/>
          <p:nvPr/>
        </p:nvSpPr>
        <p:spPr>
          <a:xfrm>
            <a:off x="922000" y="1995150"/>
            <a:ext cx="6866100" cy="19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¿Se te ocurre alguna propiedad que hayamos visto hasta ahora? 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77"/>
          <p:cNvSpPr txBox="1"/>
          <p:nvPr/>
        </p:nvSpPr>
        <p:spPr>
          <a:xfrm>
            <a:off x="922000" y="52842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8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Propiedades</a:t>
            </a:r>
            <a:endParaRPr sz="58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56" name="Google Shape;556;p77"/>
          <p:cNvSpPr txBox="1"/>
          <p:nvPr/>
        </p:nvSpPr>
        <p:spPr>
          <a:xfrm>
            <a:off x="922000" y="1995150"/>
            <a:ext cx="6866100" cy="19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¿Se te ocurre alguna propiedad que hayamos visto hasta ahora? 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Sí, </a:t>
            </a:r>
            <a:r>
              <a:rPr b="1" lang="es" sz="18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length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. Es una propiedad que nos indica el largo de un string o array. 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78"/>
          <p:cNvSpPr txBox="1"/>
          <p:nvPr/>
        </p:nvSpPr>
        <p:spPr>
          <a:xfrm>
            <a:off x="884350" y="2476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78"/>
          <p:cNvSpPr txBox="1"/>
          <p:nvPr/>
        </p:nvSpPr>
        <p:spPr>
          <a:xfrm>
            <a:off x="757000" y="2752125"/>
            <a:ext cx="6176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¡A practicar!</a:t>
            </a:r>
            <a:endParaRPr sz="7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79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79"/>
          <p:cNvSpPr txBox="1"/>
          <p:nvPr/>
        </p:nvSpPr>
        <p:spPr>
          <a:xfrm>
            <a:off x="1028400" y="1182200"/>
            <a:ext cx="7400700" cy="3016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aleway Light"/>
              <a:buAutoNum type="arabicPeriod"/>
            </a:pPr>
            <a:r>
              <a:rPr lang="es" sz="22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Creá en un archivo un esqueleto HTML básico. </a:t>
            </a:r>
            <a:endParaRPr sz="2200"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aleway Light"/>
              <a:buAutoNum type="arabicPeriod"/>
            </a:pPr>
            <a:r>
              <a:rPr lang="es" sz="22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Incluí la etiqueta </a:t>
            </a:r>
            <a:r>
              <a:rPr b="1" lang="es" sz="2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&lt;h1&gt;</a:t>
            </a:r>
            <a:r>
              <a:rPr lang="es" sz="22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 y </a:t>
            </a:r>
            <a:r>
              <a:rPr b="1" lang="es" sz="2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&lt;p&gt;</a:t>
            </a:r>
            <a:endParaRPr b="1" sz="2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aleway Light"/>
              <a:buAutoNum type="arabicPeriod"/>
            </a:pPr>
            <a:r>
              <a:rPr lang="es" sz="22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Asignale un ID o CLASS a la etiqueta</a:t>
            </a:r>
            <a:r>
              <a:rPr b="1" lang="es" sz="2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&lt;p&gt;</a:t>
            </a:r>
            <a:endParaRPr b="1" sz="2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aleway Light"/>
              <a:buAutoNum type="arabicPeriod"/>
            </a:pPr>
            <a:r>
              <a:rPr lang="es" sz="22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Enlazá tu archivo JS al HTML</a:t>
            </a:r>
            <a:endParaRPr sz="2200"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aleway Light"/>
              <a:buAutoNum type="arabicPeriod"/>
            </a:pPr>
            <a:r>
              <a:rPr lang="es" sz="22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Usando el método </a:t>
            </a:r>
            <a:r>
              <a:rPr b="1" lang="es" sz="2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querySelector </a:t>
            </a:r>
            <a:r>
              <a:rPr lang="es" sz="22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mostrá tu h1 y tu ID o CLASS en consola. </a:t>
            </a:r>
            <a:endParaRPr sz="2200"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aleway Light"/>
              <a:buAutoNum type="arabicPeriod"/>
            </a:pPr>
            <a:r>
              <a:rPr lang="es" sz="22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Mostrá en consola el texto dentro de la etiqueta h1.</a:t>
            </a:r>
            <a:endParaRPr sz="2200"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80"/>
          <p:cNvSpPr txBox="1"/>
          <p:nvPr>
            <p:ph type="title"/>
          </p:nvPr>
        </p:nvSpPr>
        <p:spPr>
          <a:xfrm>
            <a:off x="844425" y="422500"/>
            <a:ext cx="4116600" cy="10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Métodos de a</a:t>
            </a:r>
            <a:r>
              <a:rPr lang="es" sz="3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cceso al DOM</a:t>
            </a:r>
            <a:endParaRPr sz="34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4" name="Google Shape;574;p80"/>
          <p:cNvSpPr txBox="1"/>
          <p:nvPr>
            <p:ph idx="1" type="body"/>
          </p:nvPr>
        </p:nvSpPr>
        <p:spPr>
          <a:xfrm>
            <a:off x="926775" y="1586325"/>
            <a:ext cx="7542300" cy="31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highlight>
                  <a:schemeClr val="lt1"/>
                </a:highlight>
                <a:latin typeface="Raleway Light"/>
                <a:ea typeface="Raleway Light"/>
                <a:cs typeface="Raleway Light"/>
                <a:sym typeface="Raleway Light"/>
              </a:rPr>
              <a:t>Existen distintos métodos para acceder a los elementos del DOM empleando en la clase </a:t>
            </a:r>
            <a:r>
              <a:rPr lang="es" u="sng">
                <a:solidFill>
                  <a:srgbClr val="0097A7"/>
                </a:solidFill>
                <a:highlight>
                  <a:schemeClr val="lt1"/>
                </a:highlight>
                <a:latin typeface="Raleway Light"/>
                <a:ea typeface="Raleway Light"/>
                <a:cs typeface="Raleway Light"/>
                <a:sym typeface="Raleway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Document</a:t>
            </a:r>
            <a:r>
              <a:rPr lang="es">
                <a:highlight>
                  <a:schemeClr val="lt1"/>
                </a:highlight>
                <a:latin typeface="Raleway Light"/>
                <a:ea typeface="Raleway Light"/>
                <a:cs typeface="Raleway Light"/>
                <a:sym typeface="Raleway Light"/>
              </a:rPr>
              <a:t>. Los más utilizados son:</a:t>
            </a:r>
            <a:endParaRPr>
              <a:highlight>
                <a:schemeClr val="lt1"/>
              </a:highlight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42900" lvl="0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Raleway Light"/>
              <a:buChar char="●"/>
            </a:pPr>
            <a:r>
              <a:rPr lang="es">
                <a:latin typeface="Raleway Light"/>
                <a:ea typeface="Raleway Light"/>
                <a:cs typeface="Raleway Light"/>
                <a:sym typeface="Raleway Light"/>
              </a:rPr>
              <a:t>getElementById()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42900" lvl="0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Raleway Light"/>
              <a:buChar char="●"/>
            </a:pPr>
            <a:r>
              <a:rPr lang="es">
                <a:latin typeface="Raleway Light"/>
                <a:ea typeface="Raleway Light"/>
                <a:cs typeface="Raleway Light"/>
                <a:sym typeface="Raleway Light"/>
              </a:rPr>
              <a:t>getElementsByClassName()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Raleway Light"/>
              <a:buChar char="●"/>
            </a:pPr>
            <a:r>
              <a:rPr lang="es">
                <a:latin typeface="Raleway Light"/>
                <a:ea typeface="Raleway Light"/>
                <a:cs typeface="Raleway Light"/>
                <a:sym typeface="Raleway Light"/>
              </a:rPr>
              <a:t>getElementsByTagName()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1"/>
          <p:cNvSpPr txBox="1"/>
          <p:nvPr/>
        </p:nvSpPr>
        <p:spPr>
          <a:xfrm>
            <a:off x="884350" y="2476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81"/>
          <p:cNvSpPr txBox="1"/>
          <p:nvPr/>
        </p:nvSpPr>
        <p:spPr>
          <a:xfrm>
            <a:off x="1702200" y="1925250"/>
            <a:ext cx="5739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¿Preguntas?</a:t>
            </a:r>
            <a:endParaRPr sz="7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82"/>
          <p:cNvSpPr txBox="1"/>
          <p:nvPr/>
        </p:nvSpPr>
        <p:spPr>
          <a:xfrm>
            <a:off x="884350" y="2476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82"/>
          <p:cNvSpPr txBox="1"/>
          <p:nvPr/>
        </p:nvSpPr>
        <p:spPr>
          <a:xfrm>
            <a:off x="1702200" y="1925250"/>
            <a:ext cx="5739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¡Gracias!</a:t>
            </a:r>
            <a:endParaRPr sz="7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2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922000" y="16573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979D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s" sz="16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	alert(</a:t>
            </a:r>
            <a:r>
              <a:rPr lang="es" sz="1600">
                <a:solidFill>
                  <a:srgbClr val="005C5F"/>
                </a:solidFill>
                <a:latin typeface="Consolas"/>
                <a:ea typeface="Consolas"/>
                <a:cs typeface="Consolas"/>
                <a:sym typeface="Consolas"/>
              </a:rPr>
              <a:t>"Hola Mundo!"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saludar();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saludar();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saludar();</a:t>
            </a:r>
            <a:endParaRPr sz="16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979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¡Ahora sí!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979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3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922000" y="16573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979D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s" sz="16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	alert(</a:t>
            </a:r>
            <a:r>
              <a:rPr lang="es" sz="1600">
                <a:solidFill>
                  <a:srgbClr val="005C5F"/>
                </a:solidFill>
                <a:latin typeface="Consolas"/>
                <a:ea typeface="Consolas"/>
                <a:cs typeface="Consolas"/>
                <a:sym typeface="Consolas"/>
              </a:rPr>
              <a:t>"Hola Mundo!"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Agreguémosle ingredientes ahora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 strike="sngStrike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/>
        </p:nvSpPr>
        <p:spPr>
          <a:xfrm>
            <a:off x="3965025" y="782000"/>
            <a:ext cx="634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4"/>
          <p:cNvSpPr txBox="1"/>
          <p:nvPr/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Funciones</a:t>
            </a:r>
            <a:endParaRPr sz="35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922000" y="16573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979D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s" sz="1600">
                <a:solidFill>
                  <a:srgbClr val="880000"/>
                </a:solidFill>
                <a:latin typeface="Consolas"/>
                <a:ea typeface="Consolas"/>
                <a:cs typeface="Consolas"/>
                <a:sym typeface="Consolas"/>
              </a:rPr>
              <a:t>saludar</a:t>
            </a:r>
            <a:r>
              <a:rPr lang="es" sz="1600">
                <a:solidFill>
                  <a:srgbClr val="728E00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	alert(</a:t>
            </a:r>
            <a:r>
              <a:rPr lang="es" sz="1600">
                <a:solidFill>
                  <a:srgbClr val="005C5F"/>
                </a:solidFill>
                <a:latin typeface="Consolas"/>
                <a:ea typeface="Consolas"/>
                <a:cs typeface="Consolas"/>
                <a:sym typeface="Consolas"/>
              </a:rPr>
              <a:t>"Hola Mundo!"</a:t>
            </a: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s" sz="1600">
                <a:solidFill>
                  <a:srgbClr val="434F5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Agreguémosle </a:t>
            </a:r>
            <a:r>
              <a:rPr lang="es" sz="1800" strike="sngStrik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ingredientes</a:t>
            </a:r>
            <a:r>
              <a:rPr lang="es"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 parámetros ahora</a:t>
            </a:r>
            <a:endParaRPr sz="18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 strike="sngStrike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F5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idele template">
  <a:themeElements>
    <a:clrScheme name="Custom 347">
      <a:dk1>
        <a:srgbClr val="000000"/>
      </a:dk1>
      <a:lt1>
        <a:srgbClr val="FFFFFF"/>
      </a:lt1>
      <a:dk2>
        <a:srgbClr val="3F3F3F"/>
      </a:dk2>
      <a:lt2>
        <a:srgbClr val="F3F3F3"/>
      </a:lt2>
      <a:accent1>
        <a:srgbClr val="FF004E"/>
      </a:accent1>
      <a:accent2>
        <a:srgbClr val="901829"/>
      </a:accent2>
      <a:accent3>
        <a:srgbClr val="B958C2"/>
      </a:accent3>
      <a:accent4>
        <a:srgbClr val="5B8FDD"/>
      </a:accent4>
      <a:accent5>
        <a:srgbClr val="7CB652"/>
      </a:accent5>
      <a:accent6>
        <a:srgbClr val="FFB200"/>
      </a:accent6>
      <a:hlink>
        <a:srgbClr val="FF004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